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8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56" r:id="rId3"/>
    <p:sldMasterId id="2147483661" r:id="rId4"/>
    <p:sldMasterId id="2147483663" r:id="rId5"/>
    <p:sldMasterId id="2147483666" r:id="rId6"/>
    <p:sldMasterId id="2147483677" r:id="rId7"/>
    <p:sldMasterId id="2147483681" r:id="rId8"/>
    <p:sldMasterId id="2147483686" r:id="rId9"/>
  </p:sldMasterIdLst>
  <p:notesMasterIdLst>
    <p:notesMasterId r:id="rId35"/>
  </p:notesMasterIdLst>
  <p:handoutMasterIdLst>
    <p:handoutMasterId r:id="rId36"/>
  </p:handoutMasterIdLst>
  <p:sldIdLst>
    <p:sldId id="5300404" r:id="rId10"/>
    <p:sldId id="5300388" r:id="rId11"/>
    <p:sldId id="5300386" r:id="rId12"/>
    <p:sldId id="5300416" r:id="rId13"/>
    <p:sldId id="5300407" r:id="rId14"/>
    <p:sldId id="5300438" r:id="rId15"/>
    <p:sldId id="5300408" r:id="rId16"/>
    <p:sldId id="5300389" r:id="rId17"/>
    <p:sldId id="5300437" r:id="rId18"/>
    <p:sldId id="5300409" r:id="rId19"/>
    <p:sldId id="5300398" r:id="rId20"/>
    <p:sldId id="5300394" r:id="rId21"/>
    <p:sldId id="5300410" r:id="rId22"/>
    <p:sldId id="5300411" r:id="rId23"/>
    <p:sldId id="5300412" r:id="rId24"/>
    <p:sldId id="5300441" r:id="rId25"/>
    <p:sldId id="5300413" r:id="rId26"/>
    <p:sldId id="5300414" r:id="rId27"/>
    <p:sldId id="5300415" r:id="rId28"/>
    <p:sldId id="5300393" r:id="rId29"/>
    <p:sldId id="5300403" r:id="rId30"/>
    <p:sldId id="5300396" r:id="rId31"/>
    <p:sldId id="5300399" r:id="rId32"/>
    <p:sldId id="5300400" r:id="rId33"/>
    <p:sldId id="530040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8">
          <p15:clr>
            <a:srgbClr val="A4A3A4"/>
          </p15:clr>
        </p15:guide>
        <p15:guide id="2" orient="horz" pos="1888">
          <p15:clr>
            <a:srgbClr val="A4A3A4"/>
          </p15:clr>
        </p15:guide>
        <p15:guide id="3" orient="horz" pos="2033">
          <p15:clr>
            <a:srgbClr val="A4A3A4"/>
          </p15:clr>
        </p15:guide>
        <p15:guide id="4" pos="39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BD0000"/>
    <a:srgbClr val="996600"/>
    <a:srgbClr val="51234A"/>
    <a:srgbClr val="82BE9F"/>
    <a:srgbClr val="375439"/>
    <a:srgbClr val="EE5351"/>
    <a:srgbClr val="FFFF66"/>
    <a:srgbClr val="FF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86438" autoAdjust="0"/>
  </p:normalViewPr>
  <p:slideViewPr>
    <p:cSldViewPr snapToGrid="0" showGuides="1">
      <p:cViewPr varScale="1">
        <p:scale>
          <a:sx n="137" d="100"/>
          <a:sy n="137" d="100"/>
        </p:scale>
        <p:origin x="96" y="690"/>
      </p:cViewPr>
      <p:guideLst>
        <p:guide orient="horz" pos="688"/>
        <p:guide orient="horz" pos="1888"/>
        <p:guide orient="horz" pos="2033"/>
        <p:guide pos="390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29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学历情况</c:v>
                </c:pt>
              </c:strCache>
            </c:strRef>
          </c:tx>
          <c:dPt>
            <c:idx val="0"/>
            <c:bubble3D val="0"/>
            <c:spPr>
              <a:solidFill>
                <a:srgbClr val="FFCC66"/>
              </a:solidFill>
            </c:spPr>
            <c:extLst>
              <c:ext xmlns:c16="http://schemas.microsoft.com/office/drawing/2014/chart" uri="{C3380CC4-5D6E-409C-BE32-E72D297353CC}">
                <c16:uniqueId val="{00000001-34C0-4603-8C56-157B57FB1405}"/>
              </c:ext>
            </c:extLst>
          </c:dPt>
          <c:dPt>
            <c:idx val="1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34C0-4603-8C56-157B57FB1405}"/>
              </c:ext>
            </c:extLst>
          </c:dPt>
          <c:dPt>
            <c:idx val="2"/>
            <c:bubble3D val="0"/>
            <c:spPr>
              <a:solidFill>
                <a:srgbClr val="EE5351"/>
              </a:solidFill>
            </c:spPr>
            <c:extLst>
              <c:ext xmlns:c16="http://schemas.microsoft.com/office/drawing/2014/chart" uri="{C3380CC4-5D6E-409C-BE32-E72D297353CC}">
                <c16:uniqueId val="{00000005-34C0-4603-8C56-157B57FB1405}"/>
              </c:ext>
            </c:extLst>
          </c:dPt>
          <c:dPt>
            <c:idx val="3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34C0-4603-8C56-157B57FB1405}"/>
              </c:ext>
            </c:extLst>
          </c:dPt>
          <c:dLbls>
            <c:dLbl>
              <c:idx val="0"/>
              <c:layout>
                <c:manualLayout>
                  <c:x val="0.1343342542623554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400" dirty="0"/>
                      <a:t>研究生</a:t>
                    </a:r>
                  </a:p>
                  <a:p>
                    <a:r>
                      <a:rPr lang="en-US" altLang="zh-CN" sz="1400" dirty="0"/>
                      <a:t>16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16266065526218"/>
                      <c:h val="0.1401635582236463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4C0-4603-8C56-157B57FB1405}"/>
                </c:ext>
              </c:extLst>
            </c:dLbl>
            <c:dLbl>
              <c:idx val="1"/>
              <c:layout>
                <c:manualLayout>
                  <c:x val="0.23880684035996799"/>
                  <c:y val="-0.16785807787573601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/>
                      <a:t>本科</a:t>
                    </a:r>
                    <a:r>
                      <a:rPr lang="en-US" altLang="zh-CN" dirty="0"/>
                      <a:t>114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24411184363699"/>
                      <c:h val="8.543226409788709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4C0-4603-8C56-157B57FB1405}"/>
                </c:ext>
              </c:extLst>
            </c:dLbl>
            <c:dLbl>
              <c:idx val="2"/>
              <c:layout>
                <c:manualLayout>
                  <c:x val="-3.4665770805057894E-2"/>
                  <c:y val="-1.0483251469826085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/>
                      <a:t>大专</a:t>
                    </a:r>
                    <a:fld id="{C9664C64-0357-4D46-9C1D-4E5FF122FFDA}" type="VALUE">
                      <a:rPr lang="en-US" altLang="zh-CN" smtClean="0"/>
                      <a:pPr/>
                      <a:t>[值]</a:t>
                    </a:fld>
                    <a:endParaRPr lang="zh-CN" alt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19074690148865"/>
                      <c:h val="7.898409883523617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4C0-4603-8C56-157B57FB1405}"/>
                </c:ext>
              </c:extLst>
            </c:dLbl>
            <c:dLbl>
              <c:idx val="3"/>
              <c:layout>
                <c:manualLayout>
                  <c:x val="-0.16130544822325754"/>
                  <c:y val="5.5202651235602071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dirty="0"/>
                      <a:t>中专及以下</a:t>
                    </a:r>
                    <a:r>
                      <a:rPr lang="en-US" altLang="zh-CN" dirty="0"/>
                      <a:t>22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94348551640662"/>
                      <c:h val="0.1743706170522457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34C0-4603-8C56-157B57FB14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研究生</c:v>
                </c:pt>
                <c:pt idx="1">
                  <c:v>本科</c:v>
                </c:pt>
                <c:pt idx="2">
                  <c:v>大专</c:v>
                </c:pt>
                <c:pt idx="3">
                  <c:v>中专及以下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109</c:v>
                </c:pt>
                <c:pt idx="2">
                  <c:v>15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C0-4603-8C56-157B57FB14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FC1B-49CB-8CB2-94CEA211177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FC1B-49CB-8CB2-94CEA2111770}"/>
              </c:ext>
            </c:extLst>
          </c:dPt>
          <c:dPt>
            <c:idx val="2"/>
            <c:bubble3D val="0"/>
            <c:spPr>
              <a:solidFill>
                <a:srgbClr val="EE5351"/>
              </a:solidFill>
            </c:spPr>
            <c:extLst>
              <c:ext xmlns:c16="http://schemas.microsoft.com/office/drawing/2014/chart" uri="{C3380CC4-5D6E-409C-BE32-E72D297353CC}">
                <c16:uniqueId val="{00000004-FC1B-49CB-8CB2-94CEA211177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FC1B-49CB-8CB2-94CEA2111770}"/>
              </c:ext>
            </c:extLst>
          </c:dPt>
          <c:dPt>
            <c:idx val="4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7-FC1B-49CB-8CB2-94CEA2111770}"/>
              </c:ext>
            </c:extLst>
          </c:dPt>
          <c:dLbls>
            <c:dLbl>
              <c:idx val="0"/>
              <c:layout>
                <c:manualLayout>
                  <c:x val="6.6271409953198399E-2"/>
                  <c:y val="-5.4246229378212801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/>
                      <a:t>高级</a:t>
                    </a:r>
                    <a:r>
                      <a:rPr lang="en-US" altLang="zh-CN" sz="1200" dirty="0"/>
                      <a:t>24</a:t>
                    </a:r>
                    <a:r>
                      <a:rPr lang="zh-CN" altLang="en-US" sz="1200" dirty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C1B-49CB-8CB2-94CEA2111770}"/>
                </c:ext>
              </c:extLst>
            </c:dLbl>
            <c:dLbl>
              <c:idx val="1"/>
              <c:layout>
                <c:manualLayout>
                  <c:x val="-3.26977609500167E-3"/>
                  <c:y val="-0.14532635117006401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/>
                      <a:t>教高级</a:t>
                    </a:r>
                    <a:r>
                      <a:rPr lang="en-US" altLang="zh-CN" sz="1200" dirty="0"/>
                      <a:t>1</a:t>
                    </a:r>
                    <a:r>
                      <a:rPr lang="zh-CN" altLang="en-US" sz="1200" dirty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C1B-49CB-8CB2-94CEA2111770}"/>
                </c:ext>
              </c:extLst>
            </c:dLbl>
            <c:dLbl>
              <c:idx val="2"/>
              <c:layout>
                <c:manualLayout>
                  <c:x val="-5.0284007087432803E-2"/>
                  <c:y val="8.8785512055711502E-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/>
                      <a:t>中级</a:t>
                    </a:r>
                    <a:r>
                      <a:rPr lang="en-US" altLang="zh-CN" sz="1200" dirty="0"/>
                      <a:t>52</a:t>
                    </a:r>
                    <a:r>
                      <a:rPr lang="zh-CN" altLang="en-US" sz="1200" dirty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C1B-49CB-8CB2-94CEA2111770}"/>
                </c:ext>
              </c:extLst>
            </c:dLbl>
            <c:dLbl>
              <c:idx val="3"/>
              <c:layout>
                <c:manualLayout>
                  <c:x val="2.2888432665011695E-2"/>
                  <c:y val="0.48077319938543422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/>
                      <a:t>初级</a:t>
                    </a:r>
                    <a:r>
                      <a:rPr lang="en-US" altLang="zh-CN" sz="1200" dirty="0"/>
                      <a:t>48</a:t>
                    </a:r>
                    <a:r>
                      <a:rPr lang="zh-CN" altLang="en-US" sz="1200" dirty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C1B-49CB-8CB2-94CEA2111770}"/>
                </c:ext>
              </c:extLst>
            </c:dLbl>
            <c:dLbl>
              <c:idx val="4"/>
              <c:layout>
                <c:manualLayout>
                  <c:x val="-0.20867003015917887"/>
                  <c:y val="2.6935968508183302E-3"/>
                </c:manualLayout>
              </c:layout>
              <c:tx>
                <c:rich>
                  <a:bodyPr/>
                  <a:lstStyle/>
                  <a:p>
                    <a:r>
                      <a:rPr lang="zh-CN" altLang="en-US" sz="1200" dirty="0"/>
                      <a:t>专业技术技能人员</a:t>
                    </a:r>
                    <a:r>
                      <a:rPr lang="en-US" altLang="zh-CN" sz="1200" dirty="0"/>
                      <a:t>6</a:t>
                    </a:r>
                    <a:r>
                      <a:rPr lang="zh-CN" altLang="en-US" sz="1200" dirty="0"/>
                      <a:t>人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530411749773002"/>
                      <c:h val="0.1688990278276490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C1B-49CB-8CB2-94CEA21117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高级专业技术职务</c:v>
                </c:pt>
                <c:pt idx="1">
                  <c:v>教高级专业技术职务</c:v>
                </c:pt>
                <c:pt idx="2">
                  <c:v>中级专业技术职务</c:v>
                </c:pt>
                <c:pt idx="3">
                  <c:v>初级专业技术职务</c:v>
                </c:pt>
                <c:pt idx="4">
                  <c:v>专业技术技能人员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</c:v>
                </c:pt>
                <c:pt idx="1">
                  <c:v>1</c:v>
                </c:pt>
                <c:pt idx="2">
                  <c:v>52</c:v>
                </c:pt>
                <c:pt idx="3">
                  <c:v>48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1B-49CB-8CB2-94CEA21117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0.08579</cdr:x>
      <cdr:y>0.75294</cdr:y>
    </cdr:from>
    <cdr:to>
      <cdr:x>0.21135</cdr:x>
      <cdr:y>0.89177</cdr:y>
    </cdr:to>
    <cdr:cxnSp macro="">
      <cdr:nvCxnSpPr>
        <cdr:cNvPr id="6" name="连接符: 肘形 5">
          <a:extLst xmlns:a="http://schemas.openxmlformats.org/drawingml/2006/main">
            <a:ext uri="{FF2B5EF4-FFF2-40B4-BE49-F238E27FC236}">
              <a16:creationId xmlns:a16="http://schemas.microsoft.com/office/drawing/2014/main" id="{B6183642-47B3-47F9-A79B-7B8EFA6CC57D}"/>
            </a:ext>
          </a:extLst>
        </cdr:cNvPr>
        <cdr:cNvCxnSpPr/>
      </cdr:nvCxnSpPr>
      <cdr:spPr bwMode="auto">
        <a:xfrm xmlns:a="http://schemas.openxmlformats.org/drawingml/2006/main" rot="5400000">
          <a:off x="333214" y="2820316"/>
          <a:ext cx="487680" cy="520002"/>
        </a:xfrm>
        <a:prstGeom xmlns:a="http://schemas.openxmlformats.org/drawingml/2006/main" prst="bentConnector3">
          <a:avLst>
            <a:gd name="adj1" fmla="val -1581"/>
          </a:avLst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FD97B-C4EB-42F4-9CA3-FAF0F8AC4E57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3F10F-CFD4-4B17-88CA-F422DA3FB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3F10F-CFD4-4B17-88CA-F422DA3FB5B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33F10F-CFD4-4B17-88CA-F422DA3FB5BA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A25CCEA-3F45-46FD-873C-10FB1242F4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/>
              <a:t>wps</a:t>
            </a:r>
            <a:r>
              <a:rPr lang="zh-CN" altLang="en-US">
                <a:ea typeface="Arial" panose="020B0604020202020204" pitchFamily="34" charset="0"/>
              </a:rPr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>
              <a:ea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wrap="square" lIns="91440" tIns="45720" rIns="91440" bIns="45720" numCol="1" anchor="b" anchorCtr="0" compatLnSpc="1"/>
          <a:lstStyle/>
          <a:p>
            <a:pPr marL="0" marR="0" lvl="0" algn="r" defTabSz="914400" rtl="0" eaLnBrk="1" fontAlgn="base" latinLnBrk="0" hangingPunct="1">
              <a:lnSpc>
                <a:spcPct val="100000"/>
              </a:lnSpc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wps</a:t>
            </a:r>
            <a:r>
              <a:rPr lang="zh-CN" altLang="en-US"/>
              <a:t>稻壳儿七月上设计原创链接：</a:t>
            </a:r>
            <a:r>
              <a:rPr lang="en-US" altLang="zh-CN"/>
              <a:t>http://chn.docer.com/works?userid=390257647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20AA8AA-89A0-4EEE-9B85-EADA8926AA3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15DFD-8505-4C7B-90FE-F45A3565472F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2021-9-21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2021-9-21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2021-9-21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Holder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5D96-ADE8-49CC-8985-077DBB3E42E7}" type="datetimeFigureOut">
              <a:rPr lang="zh-CN" altLang="en-US"/>
              <a:t>2021-9-21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F1D1D0-EEBD-4D95-B514-5BD26BE79A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19B70-8317-485B-AE00-764D9FEE2ABD}" type="datetimeFigureOut">
              <a:rPr lang="zh-CN" altLang="en-US"/>
              <a:t>2021-9-21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4C936AD-3EB1-40F8-A1FC-B3FADC3BBBC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8871-B8CD-45AE-8980-6F33849DB2B3}" type="datetimeFigureOut">
              <a:rPr lang="zh-CN" altLang="en-US"/>
              <a:t>2021-9-21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06827B-AAB1-4A9C-AB7B-A8CCB8C441E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92087" y="190500"/>
            <a:ext cx="4038600" cy="4038600"/>
          </a:xfrm>
          <a:custGeom>
            <a:avLst/>
            <a:gdLst>
              <a:gd name="connsiteX0" fmla="*/ 2019300 w 4038600"/>
              <a:gd name="connsiteY0" fmla="*/ 0 h 4038600"/>
              <a:gd name="connsiteX1" fmla="*/ 4038600 w 4038600"/>
              <a:gd name="connsiteY1" fmla="*/ 2019300 h 4038600"/>
              <a:gd name="connsiteX2" fmla="*/ 2019300 w 4038600"/>
              <a:gd name="connsiteY2" fmla="*/ 4038600 h 4038600"/>
              <a:gd name="connsiteX3" fmla="*/ 0 w 4038600"/>
              <a:gd name="connsiteY3" fmla="*/ 2019300 h 403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0" h="4038600">
                <a:moveTo>
                  <a:pt x="2019300" y="0"/>
                </a:moveTo>
                <a:lnTo>
                  <a:pt x="4038600" y="2019300"/>
                </a:lnTo>
                <a:lnTo>
                  <a:pt x="2019300" y="4038600"/>
                </a:lnTo>
                <a:lnTo>
                  <a:pt x="0" y="2019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48250"/>
          </a:xfrm>
          <a:custGeom>
            <a:avLst/>
            <a:gdLst>
              <a:gd name="connsiteX0" fmla="*/ 0 w 12192000"/>
              <a:gd name="connsiteY0" fmla="*/ 0 h 5048250"/>
              <a:gd name="connsiteX1" fmla="*/ 12192000 w 12192000"/>
              <a:gd name="connsiteY1" fmla="*/ 0 h 5048250"/>
              <a:gd name="connsiteX2" fmla="*/ 12192000 w 12192000"/>
              <a:gd name="connsiteY2" fmla="*/ 5048250 h 5048250"/>
              <a:gd name="connsiteX3" fmla="*/ 0 w 12192000"/>
              <a:gd name="connsiteY3" fmla="*/ 504825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48250">
                <a:moveTo>
                  <a:pt x="0" y="0"/>
                </a:moveTo>
                <a:lnTo>
                  <a:pt x="12192000" y="0"/>
                </a:lnTo>
                <a:lnTo>
                  <a:pt x="12192000" y="5048250"/>
                </a:lnTo>
                <a:lnTo>
                  <a:pt x="0" y="5048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172159" y="1561314"/>
            <a:ext cx="4846362" cy="3987786"/>
          </a:xfrm>
          <a:custGeom>
            <a:avLst/>
            <a:gdLst>
              <a:gd name="connsiteX0" fmla="*/ 0 w 4846362"/>
              <a:gd name="connsiteY0" fmla="*/ 0 h 3987786"/>
              <a:gd name="connsiteX1" fmla="*/ 4846362 w 4846362"/>
              <a:gd name="connsiteY1" fmla="*/ 0 h 3987786"/>
              <a:gd name="connsiteX2" fmla="*/ 4846362 w 4846362"/>
              <a:gd name="connsiteY2" fmla="*/ 3987786 h 3987786"/>
              <a:gd name="connsiteX3" fmla="*/ 0 w 4846362"/>
              <a:gd name="connsiteY3" fmla="*/ 3987786 h 398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3987786">
                <a:moveTo>
                  <a:pt x="0" y="0"/>
                </a:moveTo>
                <a:lnTo>
                  <a:pt x="4846362" y="0"/>
                </a:lnTo>
                <a:lnTo>
                  <a:pt x="4846362" y="3987786"/>
                </a:lnTo>
                <a:lnTo>
                  <a:pt x="0" y="39877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6184495" y="1561314"/>
            <a:ext cx="4846362" cy="1907600"/>
          </a:xfrm>
          <a:custGeom>
            <a:avLst/>
            <a:gdLst>
              <a:gd name="connsiteX0" fmla="*/ 0 w 4846362"/>
              <a:gd name="connsiteY0" fmla="*/ 0 h 1907600"/>
              <a:gd name="connsiteX1" fmla="*/ 4846362 w 4846362"/>
              <a:gd name="connsiteY1" fmla="*/ 0 h 1907600"/>
              <a:gd name="connsiteX2" fmla="*/ 4846362 w 4846362"/>
              <a:gd name="connsiteY2" fmla="*/ 1907600 h 1907600"/>
              <a:gd name="connsiteX3" fmla="*/ 0 w 4846362"/>
              <a:gd name="connsiteY3" fmla="*/ 1907600 h 19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1907600">
                <a:moveTo>
                  <a:pt x="0" y="0"/>
                </a:moveTo>
                <a:lnTo>
                  <a:pt x="4846362" y="0"/>
                </a:lnTo>
                <a:lnTo>
                  <a:pt x="4846362" y="1907600"/>
                </a:lnTo>
                <a:lnTo>
                  <a:pt x="0" y="190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6184495" y="3641500"/>
            <a:ext cx="4846362" cy="1907600"/>
          </a:xfrm>
          <a:custGeom>
            <a:avLst/>
            <a:gdLst>
              <a:gd name="connsiteX0" fmla="*/ 0 w 4846362"/>
              <a:gd name="connsiteY0" fmla="*/ 0 h 1907600"/>
              <a:gd name="connsiteX1" fmla="*/ 4846362 w 4846362"/>
              <a:gd name="connsiteY1" fmla="*/ 0 h 1907600"/>
              <a:gd name="connsiteX2" fmla="*/ 4846362 w 4846362"/>
              <a:gd name="connsiteY2" fmla="*/ 1907600 h 1907600"/>
              <a:gd name="connsiteX3" fmla="*/ 0 w 4846362"/>
              <a:gd name="connsiteY3" fmla="*/ 1907600 h 19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46362" h="1907600">
                <a:moveTo>
                  <a:pt x="0" y="0"/>
                </a:moveTo>
                <a:lnTo>
                  <a:pt x="4846362" y="0"/>
                </a:lnTo>
                <a:lnTo>
                  <a:pt x="4846362" y="1907600"/>
                </a:lnTo>
                <a:lnTo>
                  <a:pt x="0" y="1907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5254692" y="2343015"/>
            <a:ext cx="1682616" cy="1682616"/>
          </a:xfrm>
          <a:custGeom>
            <a:avLst/>
            <a:gdLst>
              <a:gd name="connsiteX0" fmla="*/ 841308 w 1682616"/>
              <a:gd name="connsiteY0" fmla="*/ 0 h 1682616"/>
              <a:gd name="connsiteX1" fmla="*/ 1682616 w 1682616"/>
              <a:gd name="connsiteY1" fmla="*/ 841308 h 1682616"/>
              <a:gd name="connsiteX2" fmla="*/ 841308 w 1682616"/>
              <a:gd name="connsiteY2" fmla="*/ 1682616 h 1682616"/>
              <a:gd name="connsiteX3" fmla="*/ 0 w 1682616"/>
              <a:gd name="connsiteY3" fmla="*/ 841308 h 1682616"/>
              <a:gd name="connsiteX4" fmla="*/ 841308 w 1682616"/>
              <a:gd name="connsiteY4" fmla="*/ 0 h 1682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616" h="1682616">
                <a:moveTo>
                  <a:pt x="841308" y="0"/>
                </a:moveTo>
                <a:cubicBezTo>
                  <a:pt x="1305950" y="0"/>
                  <a:pt x="1682616" y="376666"/>
                  <a:pt x="1682616" y="841308"/>
                </a:cubicBezTo>
                <a:cubicBezTo>
                  <a:pt x="1682616" y="1305950"/>
                  <a:pt x="1305950" y="1682616"/>
                  <a:pt x="841308" y="1682616"/>
                </a:cubicBezTo>
                <a:cubicBezTo>
                  <a:pt x="376666" y="1682616"/>
                  <a:pt x="0" y="1305950"/>
                  <a:pt x="0" y="841308"/>
                </a:cubicBezTo>
                <a:cubicBezTo>
                  <a:pt x="0" y="376666"/>
                  <a:pt x="376666" y="0"/>
                  <a:pt x="8413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-1363" y="3"/>
            <a:ext cx="12203008" cy="4107302"/>
          </a:xfrm>
          <a:custGeom>
            <a:avLst/>
            <a:gdLst>
              <a:gd name="connsiteX0" fmla="*/ 0 w 12203008"/>
              <a:gd name="connsiteY0" fmla="*/ 0 h 4107302"/>
              <a:gd name="connsiteX1" fmla="*/ 12203008 w 12203008"/>
              <a:gd name="connsiteY1" fmla="*/ 0 h 4107302"/>
              <a:gd name="connsiteX2" fmla="*/ 12203008 w 12203008"/>
              <a:gd name="connsiteY2" fmla="*/ 4107302 h 4107302"/>
              <a:gd name="connsiteX3" fmla="*/ 0 w 12203008"/>
              <a:gd name="connsiteY3" fmla="*/ 4107302 h 4107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3008" h="4107302">
                <a:moveTo>
                  <a:pt x="0" y="0"/>
                </a:moveTo>
                <a:lnTo>
                  <a:pt x="12203008" y="0"/>
                </a:lnTo>
                <a:lnTo>
                  <a:pt x="12203008" y="4107302"/>
                </a:lnTo>
                <a:lnTo>
                  <a:pt x="0" y="41073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357085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3318520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279955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9241390" y="2301278"/>
            <a:ext cx="2590800" cy="2563876"/>
          </a:xfrm>
          <a:custGeom>
            <a:avLst/>
            <a:gdLst>
              <a:gd name="connsiteX0" fmla="*/ 1295400 w 2590800"/>
              <a:gd name="connsiteY0" fmla="*/ 0 h 2563876"/>
              <a:gd name="connsiteX1" fmla="*/ 2590800 w 2590800"/>
              <a:gd name="connsiteY1" fmla="*/ 1281938 h 2563876"/>
              <a:gd name="connsiteX2" fmla="*/ 1295400 w 2590800"/>
              <a:gd name="connsiteY2" fmla="*/ 2563876 h 2563876"/>
              <a:gd name="connsiteX3" fmla="*/ 0 w 2590800"/>
              <a:gd name="connsiteY3" fmla="*/ 1281938 h 2563876"/>
              <a:gd name="connsiteX4" fmla="*/ 1295400 w 2590800"/>
              <a:gd name="connsiteY4" fmla="*/ 0 h 256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2563876">
                <a:moveTo>
                  <a:pt x="1295400" y="0"/>
                </a:moveTo>
                <a:cubicBezTo>
                  <a:pt x="2010830" y="0"/>
                  <a:pt x="2590800" y="573943"/>
                  <a:pt x="2590800" y="1281938"/>
                </a:cubicBezTo>
                <a:cubicBezTo>
                  <a:pt x="2590800" y="1989933"/>
                  <a:pt x="2010830" y="2563876"/>
                  <a:pt x="1295400" y="2563876"/>
                </a:cubicBezTo>
                <a:cubicBezTo>
                  <a:pt x="579970" y="2563876"/>
                  <a:pt x="0" y="1989933"/>
                  <a:pt x="0" y="1281938"/>
                </a:cubicBezTo>
                <a:cubicBezTo>
                  <a:pt x="0" y="573943"/>
                  <a:pt x="579970" y="0"/>
                  <a:pt x="12954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624564" y="1678793"/>
            <a:ext cx="5297265" cy="4296229"/>
          </a:xfrm>
          <a:custGeom>
            <a:avLst/>
            <a:gdLst>
              <a:gd name="connsiteX0" fmla="*/ 0 w 5297265"/>
              <a:gd name="connsiteY0" fmla="*/ 0 h 4296229"/>
              <a:gd name="connsiteX1" fmla="*/ 5297265 w 5297265"/>
              <a:gd name="connsiteY1" fmla="*/ 0 h 4296229"/>
              <a:gd name="connsiteX2" fmla="*/ 5297265 w 5297265"/>
              <a:gd name="connsiteY2" fmla="*/ 4296229 h 4296229"/>
              <a:gd name="connsiteX3" fmla="*/ 0 w 5297265"/>
              <a:gd name="connsiteY3" fmla="*/ 4296229 h 4296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7265" h="4296229">
                <a:moveTo>
                  <a:pt x="0" y="0"/>
                </a:moveTo>
                <a:lnTo>
                  <a:pt x="5297265" y="0"/>
                </a:lnTo>
                <a:lnTo>
                  <a:pt x="5297265" y="4296229"/>
                </a:lnTo>
                <a:lnTo>
                  <a:pt x="0" y="42962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252687" y="1669143"/>
            <a:ext cx="7402285" cy="3976914"/>
          </a:xfrm>
          <a:custGeom>
            <a:avLst/>
            <a:gdLst>
              <a:gd name="connsiteX0" fmla="*/ 0 w 7402285"/>
              <a:gd name="connsiteY0" fmla="*/ 0 h 3976914"/>
              <a:gd name="connsiteX1" fmla="*/ 7402285 w 7402285"/>
              <a:gd name="connsiteY1" fmla="*/ 0 h 3976914"/>
              <a:gd name="connsiteX2" fmla="*/ 7402285 w 7402285"/>
              <a:gd name="connsiteY2" fmla="*/ 3976914 h 3976914"/>
              <a:gd name="connsiteX3" fmla="*/ 0 w 7402285"/>
              <a:gd name="connsiteY3" fmla="*/ 3976914 h 3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2285" h="3976914">
                <a:moveTo>
                  <a:pt x="0" y="0"/>
                </a:moveTo>
                <a:lnTo>
                  <a:pt x="7402285" y="0"/>
                </a:lnTo>
                <a:lnTo>
                  <a:pt x="7402285" y="3976914"/>
                </a:lnTo>
                <a:lnTo>
                  <a:pt x="0" y="3976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39D9-FC67-4A8C-8444-E80ABB364C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389" y="1825890"/>
            <a:ext cx="5185362" cy="43517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68249" y="1825890"/>
            <a:ext cx="5185363" cy="435172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86694" tIns="43347" rIns="86694" bIns="4334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86694" tIns="43347" rIns="86694" bIns="4334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2021-9-21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86614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14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1AEE-5CC6-4131-9368-D4B3327E4E61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C85A-C9C5-4126-B537-342D910F660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r="4089"/>
          <a:stretch>
            <a:fillRect/>
          </a:stretch>
        </p:blipFill>
        <p:spPr>
          <a:xfrm>
            <a:off x="0" y="1"/>
            <a:ext cx="12192000" cy="685837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6699" tIns="43349" rIns="86699" bIns="43349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705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90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90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4" y="6356748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31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08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056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10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86614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140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140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14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1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90" y="6356748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15DFD-8505-4C7B-90FE-F45A3565472F}" type="datetimeFigureOut">
              <a:rPr lang="zh-CN" altLang="en-US" smtClean="0"/>
              <a:t>2021-9-21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8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7" y="6356748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F3C-FA24-4A80-8CD4-EE5698C541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355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-7620" y="-1270"/>
            <a:ext cx="12261215" cy="6946265"/>
          </a:xfrm>
          <a:prstGeom prst="rect">
            <a:avLst/>
          </a:prstGeom>
          <a:gradFill>
            <a:gsLst>
              <a:gs pos="0">
                <a:srgbClr val="EBF0EF"/>
              </a:gs>
              <a:gs pos="100000">
                <a:srgbClr val="DCE0DE"/>
              </a:gs>
            </a:gsLst>
            <a:lin ang="30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5.wmf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wmf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wp.com.c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hn.docer.com/works?userid=39025764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4.pn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42699" y="4873313"/>
            <a:ext cx="2208245" cy="41402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     2022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</a:p>
        </p:txBody>
      </p:sp>
      <p:sp>
        <p:nvSpPr>
          <p:cNvPr id="15" name="PA_任意多边形 18"/>
          <p:cNvSpPr/>
          <p:nvPr/>
        </p:nvSpPr>
        <p:spPr>
          <a:xfrm>
            <a:off x="4771115" y="0"/>
            <a:ext cx="1619052" cy="6858000"/>
          </a:xfrm>
          <a:custGeom>
            <a:avLst/>
            <a:gdLst>
              <a:gd name="connsiteX0" fmla="*/ 0 w 3788569"/>
              <a:gd name="connsiteY0" fmla="*/ 0 h 6858000"/>
              <a:gd name="connsiteX1" fmla="*/ 394494 w 3788569"/>
              <a:gd name="connsiteY1" fmla="*/ 0 h 6858000"/>
              <a:gd name="connsiteX2" fmla="*/ 3788569 w 3788569"/>
              <a:gd name="connsiteY2" fmla="*/ 3429000 h 6858000"/>
              <a:gd name="connsiteX3" fmla="*/ 394494 w 3788569"/>
              <a:gd name="connsiteY3" fmla="*/ 6857999 h 6858000"/>
              <a:gd name="connsiteX4" fmla="*/ 394494 w 3788569"/>
              <a:gd name="connsiteY4" fmla="*/ 6858000 h 6858000"/>
              <a:gd name="connsiteX5" fmla="*/ 0 w 3788569"/>
              <a:gd name="connsiteY5" fmla="*/ 6858000 h 6858000"/>
              <a:gd name="connsiteX6" fmla="*/ 0 w 3788569"/>
              <a:gd name="connsiteY6" fmla="*/ 6857999 h 6858000"/>
              <a:gd name="connsiteX7" fmla="*/ 3394075 w 3788569"/>
              <a:gd name="connsiteY7" fmla="*/ 3429000 h 6858000"/>
              <a:gd name="connsiteX8" fmla="*/ 0 w 3788569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8569" h="6858000">
                <a:moveTo>
                  <a:pt x="0" y="0"/>
                </a:moveTo>
                <a:lnTo>
                  <a:pt x="394494" y="0"/>
                </a:lnTo>
                <a:lnTo>
                  <a:pt x="3788569" y="3429000"/>
                </a:lnTo>
                <a:lnTo>
                  <a:pt x="394494" y="6857999"/>
                </a:lnTo>
                <a:lnTo>
                  <a:pt x="394494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3394075" y="3429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9" name="图片 18" descr="微信图片_20200304163728.jpg"/>
          <p:cNvPicPr>
            <a:picLocks noChangeAspect="1"/>
          </p:cNvPicPr>
          <p:nvPr/>
        </p:nvPicPr>
        <p:blipFill>
          <a:blip r:embed="rId3" cstate="print">
            <a:lum bright="6000" contrast="1000"/>
          </a:blip>
          <a:stretch>
            <a:fillRect/>
          </a:stretch>
        </p:blipFill>
        <p:spPr>
          <a:xfrm>
            <a:off x="4515555" y="0"/>
            <a:ext cx="7845780" cy="6858000"/>
          </a:xfrm>
          <a:prstGeom prst="rect">
            <a:avLst/>
          </a:prstGeom>
        </p:spPr>
      </p:pic>
      <p:sp>
        <p:nvSpPr>
          <p:cNvPr id="21" name="流程图: 决策 20"/>
          <p:cNvSpPr/>
          <p:nvPr/>
        </p:nvSpPr>
        <p:spPr>
          <a:xfrm>
            <a:off x="2415821" y="0"/>
            <a:ext cx="4120446" cy="6858000"/>
          </a:xfrm>
          <a:prstGeom prst="flowChartDecision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3251200" y="0"/>
            <a:ext cx="2494845" cy="6858000"/>
          </a:xfrm>
          <a:prstGeom prst="flowChartDecis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84621" y="3107494"/>
            <a:ext cx="5568619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3200" b="1" dirty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2022</a:t>
            </a:r>
            <a:r>
              <a:rPr lang="zh-CN" altLang="en-US" sz="3200" b="1" dirty="0">
                <a:gradFill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charset="-122"/>
                <a:ea typeface="微软雅黑" panose="020B0503020204020204" charset="-122"/>
              </a:rPr>
              <a:t>年度秋季招聘介绍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2496" y="1527357"/>
            <a:ext cx="5088565" cy="51244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广西右江水利开发有限责任公司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483" y="2039863"/>
            <a:ext cx="5664629" cy="39751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b="1" dirty="0"/>
              <a:t>Guangxi </a:t>
            </a:r>
            <a:r>
              <a:rPr lang="en-US" altLang="zh-CN" b="1" dirty="0" err="1"/>
              <a:t>Youjiang</a:t>
            </a:r>
            <a:r>
              <a:rPr lang="en-US" altLang="zh-CN" b="1" dirty="0"/>
              <a:t> Water Resources Development </a:t>
            </a:r>
            <a:r>
              <a:rPr lang="en-US" altLang="zh-CN" b="1" dirty="0" err="1"/>
              <a:t>Co.,Ltd</a:t>
            </a:r>
            <a:r>
              <a:rPr lang="en-US" altLang="zh-CN" b="1" dirty="0"/>
              <a:t>.</a:t>
            </a:r>
          </a:p>
        </p:txBody>
      </p:sp>
    </p:spTree>
  </p:cSld>
  <p:clrMapOvr>
    <a:masterClrMapping/>
  </p:clrMapOvr>
  <p:transition spd="slow"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任意多边形 61"/>
          <p:cNvSpPr/>
          <p:nvPr/>
        </p:nvSpPr>
        <p:spPr>
          <a:xfrm>
            <a:off x="10473749" y="1277958"/>
            <a:ext cx="796505" cy="1255922"/>
          </a:xfrm>
          <a:custGeom>
            <a:avLst/>
            <a:gdLst>
              <a:gd name="connsiteX0" fmla="*/ 0 w 579422"/>
              <a:gd name="connsiteY0" fmla="*/ 923454 h 923454"/>
              <a:gd name="connsiteX1" fmla="*/ 570369 w 579422"/>
              <a:gd name="connsiteY1" fmla="*/ 923454 h 923454"/>
              <a:gd name="connsiteX2" fmla="*/ 579422 w 579422"/>
              <a:gd name="connsiteY2" fmla="*/ 0 h 92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9422" h="923454">
                <a:moveTo>
                  <a:pt x="0" y="923454"/>
                </a:moveTo>
                <a:lnTo>
                  <a:pt x="570369" y="923454"/>
                </a:lnTo>
                <a:cubicBezTo>
                  <a:pt x="573387" y="615636"/>
                  <a:pt x="576404" y="307818"/>
                  <a:pt x="579422" y="0"/>
                </a:cubicBezTo>
              </a:path>
            </a:pathLst>
          </a:custGeom>
          <a:ln w="5715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2" name="直接连接符 35"/>
          <p:cNvCxnSpPr/>
          <p:nvPr/>
        </p:nvCxnSpPr>
        <p:spPr>
          <a:xfrm flipV="1">
            <a:off x="4225460" y="3767769"/>
            <a:ext cx="1591446" cy="66112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961872" y="5188945"/>
            <a:ext cx="1296586" cy="32504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907107" y="175417"/>
            <a:ext cx="2646878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岗位晋升轨迹</a:t>
            </a:r>
          </a:p>
        </p:txBody>
      </p:sp>
      <p:sp>
        <p:nvSpPr>
          <p:cNvPr id="31" name="Freeform"/>
          <p:cNvSpPr/>
          <p:nvPr/>
        </p:nvSpPr>
        <p:spPr bwMode="auto">
          <a:xfrm>
            <a:off x="1692348" y="4485263"/>
            <a:ext cx="574197" cy="579582"/>
          </a:xfrm>
          <a:custGeom>
            <a:avLst/>
            <a:gdLst>
              <a:gd name="T0" fmla="*/ 116 w 140"/>
              <a:gd name="T1" fmla="*/ 2 h 141"/>
              <a:gd name="T2" fmla="*/ 122 w 140"/>
              <a:gd name="T3" fmla="*/ 3 h 141"/>
              <a:gd name="T4" fmla="*/ 122 w 140"/>
              <a:gd name="T5" fmla="*/ 3 h 141"/>
              <a:gd name="T6" fmla="*/ 138 w 140"/>
              <a:gd name="T7" fmla="*/ 19 h 141"/>
              <a:gd name="T8" fmla="*/ 138 w 140"/>
              <a:gd name="T9" fmla="*/ 19 h 141"/>
              <a:gd name="T10" fmla="*/ 139 w 140"/>
              <a:gd name="T11" fmla="*/ 25 h 141"/>
              <a:gd name="T12" fmla="*/ 118 w 140"/>
              <a:gd name="T13" fmla="*/ 43 h 141"/>
              <a:gd name="T14" fmla="*/ 103 w 140"/>
              <a:gd name="T15" fmla="*/ 46 h 141"/>
              <a:gd name="T16" fmla="*/ 99 w 140"/>
              <a:gd name="T17" fmla="*/ 102 h 141"/>
              <a:gd name="T18" fmla="*/ 69 w 140"/>
              <a:gd name="T19" fmla="*/ 115 h 141"/>
              <a:gd name="T20" fmla="*/ 26 w 140"/>
              <a:gd name="T21" fmla="*/ 72 h 141"/>
              <a:gd name="T22" fmla="*/ 69 w 140"/>
              <a:gd name="T23" fmla="*/ 29 h 141"/>
              <a:gd name="T24" fmla="*/ 100 w 140"/>
              <a:gd name="T25" fmla="*/ 33 h 141"/>
              <a:gd name="T26" fmla="*/ 98 w 140"/>
              <a:gd name="T27" fmla="*/ 20 h 141"/>
              <a:gd name="T28" fmla="*/ 124 w 140"/>
              <a:gd name="T29" fmla="*/ 55 h 141"/>
              <a:gd name="T30" fmla="*/ 135 w 140"/>
              <a:gd name="T31" fmla="*/ 52 h 141"/>
              <a:gd name="T32" fmla="*/ 138 w 140"/>
              <a:gd name="T33" fmla="*/ 72 h 141"/>
              <a:gd name="T34" fmla="*/ 69 w 140"/>
              <a:gd name="T35" fmla="*/ 141 h 141"/>
              <a:gd name="T36" fmla="*/ 0 w 140"/>
              <a:gd name="T37" fmla="*/ 72 h 141"/>
              <a:gd name="T38" fmla="*/ 69 w 140"/>
              <a:gd name="T39" fmla="*/ 3 h 141"/>
              <a:gd name="T40" fmla="*/ 89 w 140"/>
              <a:gd name="T41" fmla="*/ 6 h 141"/>
              <a:gd name="T42" fmla="*/ 86 w 140"/>
              <a:gd name="T43" fmla="*/ 16 h 141"/>
              <a:gd name="T44" fmla="*/ 69 w 140"/>
              <a:gd name="T45" fmla="*/ 14 h 141"/>
              <a:gd name="T46" fmla="*/ 11 w 140"/>
              <a:gd name="T47" fmla="*/ 72 h 141"/>
              <a:gd name="T48" fmla="*/ 69 w 140"/>
              <a:gd name="T49" fmla="*/ 130 h 141"/>
              <a:gd name="T50" fmla="*/ 127 w 140"/>
              <a:gd name="T51" fmla="*/ 72 h 141"/>
              <a:gd name="T52" fmla="*/ 124 w 140"/>
              <a:gd name="T53" fmla="*/ 55 h 141"/>
              <a:gd name="T54" fmla="*/ 69 w 140"/>
              <a:gd name="T55" fmla="*/ 52 h 141"/>
              <a:gd name="T56" fmla="*/ 90 w 140"/>
              <a:gd name="T57" fmla="*/ 43 h 141"/>
              <a:gd name="T58" fmla="*/ 43 w 140"/>
              <a:gd name="T59" fmla="*/ 46 h 141"/>
              <a:gd name="T60" fmla="*/ 43 w 140"/>
              <a:gd name="T61" fmla="*/ 46 h 141"/>
              <a:gd name="T62" fmla="*/ 43 w 140"/>
              <a:gd name="T63" fmla="*/ 98 h 141"/>
              <a:gd name="T64" fmla="*/ 94 w 140"/>
              <a:gd name="T65" fmla="*/ 98 h 141"/>
              <a:gd name="T66" fmla="*/ 105 w 140"/>
              <a:gd name="T67" fmla="*/ 72 h 141"/>
              <a:gd name="T68" fmla="*/ 86 w 140"/>
              <a:gd name="T69" fmla="*/ 62 h 141"/>
              <a:gd name="T70" fmla="*/ 83 w 140"/>
              <a:gd name="T71" fmla="*/ 86 h 141"/>
              <a:gd name="T72" fmla="*/ 69 w 140"/>
              <a:gd name="T73" fmla="*/ 92 h 141"/>
              <a:gd name="T74" fmla="*/ 55 w 140"/>
              <a:gd name="T75" fmla="*/ 86 h 141"/>
              <a:gd name="T76" fmla="*/ 55 w 140"/>
              <a:gd name="T77" fmla="*/ 58 h 141"/>
              <a:gd name="T78" fmla="*/ 69 w 140"/>
              <a:gd name="T79" fmla="*/ 52 h 141"/>
              <a:gd name="T80" fmla="*/ 73 w 140"/>
              <a:gd name="T81" fmla="*/ 60 h 141"/>
              <a:gd name="T82" fmla="*/ 60 w 140"/>
              <a:gd name="T83" fmla="*/ 63 h 141"/>
              <a:gd name="T84" fmla="*/ 56 w 140"/>
              <a:gd name="T85" fmla="*/ 72 h 141"/>
              <a:gd name="T86" fmla="*/ 69 w 140"/>
              <a:gd name="T87" fmla="*/ 85 h 141"/>
              <a:gd name="T88" fmla="*/ 78 w 140"/>
              <a:gd name="T89" fmla="*/ 81 h 141"/>
              <a:gd name="T90" fmla="*/ 81 w 140"/>
              <a:gd name="T91" fmla="*/ 68 h 141"/>
              <a:gd name="T92" fmla="*/ 65 w 140"/>
              <a:gd name="T93" fmla="*/ 76 h 141"/>
              <a:gd name="T94" fmla="*/ 73 w 140"/>
              <a:gd name="T95" fmla="*/ 60 h 141"/>
              <a:gd name="T96" fmla="*/ 117 w 140"/>
              <a:gd name="T97" fmla="*/ 10 h 141"/>
              <a:gd name="T98" fmla="*/ 106 w 140"/>
              <a:gd name="T99" fmla="*/ 30 h 141"/>
              <a:gd name="T100" fmla="*/ 117 w 140"/>
              <a:gd name="T101" fmla="*/ 10 h 141"/>
              <a:gd name="T102" fmla="*/ 123 w 140"/>
              <a:gd name="T103" fmla="*/ 22 h 141"/>
              <a:gd name="T104" fmla="*/ 118 w 140"/>
              <a:gd name="T105" fmla="*/ 37 h 141"/>
              <a:gd name="T106" fmla="*/ 123 w 140"/>
              <a:gd name="T107" fmla="*/ 2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2" tIns="45706" rIns="91412" bIns="45706" numCol="1" anchor="t" anchorCtr="0" compatLnSpc="1"/>
          <a:lstStyle/>
          <a:p>
            <a:pPr defTabSz="913765">
              <a:defRPr/>
            </a:pPr>
            <a:endParaRPr lang="zh-CN" altLang="en-US" sz="2400">
              <a:solidFill>
                <a:srgbClr val="000000"/>
              </a:solidFill>
              <a:latin typeface="Campton Light"/>
              <a:ea typeface="方正兰亭细黑_GB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20" name="Litebulb"/>
          <p:cNvSpPr>
            <a:spLocks noEditPoints="1" noChangeArrowheads="1"/>
          </p:cNvSpPr>
          <p:nvPr/>
        </p:nvSpPr>
        <p:spPr bwMode="auto">
          <a:xfrm>
            <a:off x="722525" y="5210358"/>
            <a:ext cx="335093" cy="551464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bg1"/>
          </a:solidFill>
          <a:ln w="57150">
            <a:solidFill>
              <a:srgbClr val="FF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23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02560" y="3433734"/>
            <a:ext cx="328420" cy="2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椭圆 23"/>
          <p:cNvSpPr/>
          <p:nvPr/>
        </p:nvSpPr>
        <p:spPr>
          <a:xfrm>
            <a:off x="2222343" y="4870264"/>
            <a:ext cx="410687" cy="50596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2481685" y="4572000"/>
            <a:ext cx="1352185" cy="505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45333" y="4932372"/>
            <a:ext cx="373858" cy="3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2" b="89862" l="9420" r="89855">
                        <a14:foregroundMark x1="53623" y1="12903" x2="53623" y2="1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668" y="3312398"/>
            <a:ext cx="864096" cy="135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" name="组合 10"/>
          <p:cNvGrpSpPr/>
          <p:nvPr/>
        </p:nvGrpSpPr>
        <p:grpSpPr>
          <a:xfrm>
            <a:off x="3823187" y="4164882"/>
            <a:ext cx="495424" cy="572372"/>
            <a:chOff x="5136489" y="3925815"/>
            <a:chExt cx="619275" cy="525458"/>
          </a:xfrm>
        </p:grpSpPr>
        <p:sp>
          <p:nvSpPr>
            <p:cNvPr id="40" name="椭圆 39"/>
            <p:cNvSpPr/>
            <p:nvPr/>
          </p:nvSpPr>
          <p:spPr>
            <a:xfrm>
              <a:off x="5136489" y="3925815"/>
              <a:ext cx="551000" cy="5254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1" name="Picture 7" descr="C:\Program Files (x86)\Microsoft Office\MEDIA\CAGCAT10\j0298653.wmf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795" y="3992949"/>
              <a:ext cx="577969" cy="34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椭圆 43"/>
          <p:cNvSpPr/>
          <p:nvPr/>
        </p:nvSpPr>
        <p:spPr>
          <a:xfrm>
            <a:off x="5694594" y="3419251"/>
            <a:ext cx="596037" cy="612921"/>
          </a:xfrm>
          <a:prstGeom prst="ellipse">
            <a:avLst/>
          </a:prstGeom>
          <a:solidFill>
            <a:srgbClr val="167D88"/>
          </a:solidFill>
          <a:ln>
            <a:solidFill>
              <a:srgbClr val="167D8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5" name="Picture 7" descr="C:\Program Files (x86)\Microsoft Office\MEDIA\CAGCAT10\j0298653.wmf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36" y="3529420"/>
            <a:ext cx="567256" cy="33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52" b="99015" l="9836" r="89617">
                        <a14:foregroundMark x1="54098" y1="53695" x2="49727" y2="81281"/>
                        <a14:foregroundMark x1="51913" y1="68966" x2="51913" y2="68966"/>
                        <a14:foregroundMark x1="60656" y1="16256" x2="60656" y2="16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557" y="1654889"/>
            <a:ext cx="1286027" cy="142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矩形 46"/>
          <p:cNvSpPr/>
          <p:nvPr/>
        </p:nvSpPr>
        <p:spPr bwMode="auto">
          <a:xfrm>
            <a:off x="253388" y="5905040"/>
            <a:ext cx="125592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见习员工</a:t>
            </a:r>
          </a:p>
        </p:txBody>
      </p:sp>
      <p:sp>
        <p:nvSpPr>
          <p:cNvPr id="48" name="矩形 47"/>
          <p:cNvSpPr/>
          <p:nvPr/>
        </p:nvSpPr>
        <p:spPr bwMode="auto">
          <a:xfrm>
            <a:off x="1474424" y="4250674"/>
            <a:ext cx="125592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办事员</a:t>
            </a:r>
            <a:endParaRPr kumimoji="0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矩形 48"/>
          <p:cNvSpPr/>
          <p:nvPr/>
        </p:nvSpPr>
        <p:spPr bwMode="auto">
          <a:xfrm>
            <a:off x="3642911" y="4953917"/>
            <a:ext cx="125592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业务员</a:t>
            </a:r>
          </a:p>
        </p:txBody>
      </p:sp>
      <p:sp>
        <p:nvSpPr>
          <p:cNvPr id="50" name="矩形 49"/>
          <p:cNvSpPr/>
          <p:nvPr/>
        </p:nvSpPr>
        <p:spPr bwMode="auto">
          <a:xfrm>
            <a:off x="5458858" y="4280052"/>
            <a:ext cx="125592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业务主办</a:t>
            </a:r>
          </a:p>
        </p:txBody>
      </p:sp>
      <p:cxnSp>
        <p:nvCxnSpPr>
          <p:cNvPr id="51" name="直接连接符 35"/>
          <p:cNvCxnSpPr/>
          <p:nvPr/>
        </p:nvCxnSpPr>
        <p:spPr>
          <a:xfrm flipV="1">
            <a:off x="6283778" y="3071870"/>
            <a:ext cx="1591446" cy="661122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7861143" y="2676072"/>
            <a:ext cx="500659" cy="62898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3" name="Picture 2" descr="C:\Program Files (x86)\Microsoft Office\MEDIA\CAGCAT10\j0293844.wmf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09652" y="2811814"/>
            <a:ext cx="455026" cy="3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矩形 53"/>
          <p:cNvSpPr/>
          <p:nvPr/>
        </p:nvSpPr>
        <p:spPr bwMode="auto">
          <a:xfrm>
            <a:off x="7528193" y="3451951"/>
            <a:ext cx="138445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业务协管 （副科级）</a:t>
            </a: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1745" y1="25126" x2="61745" y2="251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74" y="1638890"/>
            <a:ext cx="1080119" cy="144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6" name="直接连接符 35"/>
          <p:cNvCxnSpPr/>
          <p:nvPr/>
        </p:nvCxnSpPr>
        <p:spPr>
          <a:xfrm flipV="1">
            <a:off x="8386163" y="2555913"/>
            <a:ext cx="1595118" cy="448129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 bwMode="auto">
          <a:xfrm>
            <a:off x="9443292" y="2987406"/>
            <a:ext cx="138445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业务主管 （正科级）</a:t>
            </a:r>
          </a:p>
        </p:txBody>
      </p:sp>
      <p:sp>
        <p:nvSpPr>
          <p:cNvPr id="59" name="椭圆 58"/>
          <p:cNvSpPr/>
          <p:nvPr/>
        </p:nvSpPr>
        <p:spPr>
          <a:xfrm>
            <a:off x="9967302" y="2161492"/>
            <a:ext cx="596037" cy="612921"/>
          </a:xfrm>
          <a:prstGeom prst="ellipse">
            <a:avLst/>
          </a:prstGeom>
          <a:solidFill>
            <a:srgbClr val="167D88"/>
          </a:solidFill>
          <a:ln>
            <a:solidFill>
              <a:srgbClr val="167D88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0" name="Picture 7" descr="C:\Program Files (x86)\Microsoft Office\MEDIA\CAGCAT10\j0298653.wmf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9943" y="2275171"/>
            <a:ext cx="462379" cy="3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1181" y1="20625" x2="51181" y2="2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692" y="1466561"/>
            <a:ext cx="904372" cy="113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矩形 62"/>
          <p:cNvSpPr/>
          <p:nvPr/>
        </p:nvSpPr>
        <p:spPr bwMode="auto">
          <a:xfrm>
            <a:off x="9265186" y="947449"/>
            <a:ext cx="1861850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部门副职及以上                  （处级）</a:t>
            </a:r>
          </a:p>
        </p:txBody>
      </p:sp>
      <p:cxnSp>
        <p:nvCxnSpPr>
          <p:cNvPr id="43" name="直接连接符 35"/>
          <p:cNvCxnSpPr>
            <a:stCxn id="24" idx="0"/>
          </p:cNvCxnSpPr>
          <p:nvPr/>
        </p:nvCxnSpPr>
        <p:spPr>
          <a:xfrm rot="5400000" flipH="1" flipV="1">
            <a:off x="3835455" y="1664102"/>
            <a:ext cx="1798394" cy="4613930"/>
          </a:xfrm>
          <a:prstGeom prst="bentConnector2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直接连接符 35"/>
          <p:cNvCxnSpPr>
            <a:stCxn id="24" idx="4"/>
          </p:cNvCxnSpPr>
          <p:nvPr/>
        </p:nvCxnSpPr>
        <p:spPr>
          <a:xfrm rot="5400000" flipH="1" flipV="1">
            <a:off x="5407430" y="1705971"/>
            <a:ext cx="690517" cy="6650005"/>
          </a:xfrm>
          <a:prstGeom prst="bentConnector4">
            <a:avLst>
              <a:gd name="adj1" fmla="val -33106"/>
              <a:gd name="adj2" fmla="val 71528"/>
            </a:avLst>
          </a:prstGeom>
          <a:ln w="57150">
            <a:solidFill>
              <a:srgbClr val="0070C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 bwMode="auto">
          <a:xfrm>
            <a:off x="7528192" y="4913525"/>
            <a:ext cx="138445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技术协管</a:t>
            </a:r>
          </a:p>
        </p:txBody>
      </p:sp>
      <p:cxnSp>
        <p:nvCxnSpPr>
          <p:cNvPr id="37" name="连接符: 肘形 36"/>
          <p:cNvCxnSpPr/>
          <p:nvPr/>
        </p:nvCxnSpPr>
        <p:spPr bwMode="auto">
          <a:xfrm flipV="1">
            <a:off x="9077690" y="3991777"/>
            <a:ext cx="1057830" cy="693939"/>
          </a:xfrm>
          <a:prstGeom prst="bentConnector3">
            <a:avLst>
              <a:gd name="adj1" fmla="val 440"/>
            </a:avLst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矩形 70"/>
          <p:cNvSpPr/>
          <p:nvPr/>
        </p:nvSpPr>
        <p:spPr bwMode="auto">
          <a:xfrm>
            <a:off x="9178886" y="4226160"/>
            <a:ext cx="1384453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技术主管</a:t>
            </a:r>
          </a:p>
        </p:txBody>
      </p:sp>
      <p:cxnSp>
        <p:nvCxnSpPr>
          <p:cNvPr id="72" name="连接符: 肘形 71"/>
          <p:cNvCxnSpPr/>
          <p:nvPr/>
        </p:nvCxnSpPr>
        <p:spPr bwMode="auto">
          <a:xfrm flipV="1">
            <a:off x="10134530" y="3257319"/>
            <a:ext cx="1569058" cy="7296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连接符: 肘形 75"/>
          <p:cNvCxnSpPr/>
          <p:nvPr/>
        </p:nvCxnSpPr>
        <p:spPr bwMode="auto">
          <a:xfrm rot="5400000" flipH="1" flipV="1">
            <a:off x="11051568" y="2576135"/>
            <a:ext cx="1304040" cy="12700"/>
          </a:xfrm>
          <a:prstGeom prst="bentConnector3">
            <a:avLst>
              <a:gd name="adj1" fmla="val -1422"/>
            </a:avLst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</p:spPr>
      </p:cxnSp>
      <p:sp>
        <p:nvSpPr>
          <p:cNvPr id="80" name="矩形 79"/>
          <p:cNvSpPr/>
          <p:nvPr/>
        </p:nvSpPr>
        <p:spPr bwMode="auto">
          <a:xfrm>
            <a:off x="10872001" y="3418117"/>
            <a:ext cx="1391258" cy="539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技术副职</a:t>
            </a:r>
            <a:endParaRPr kumimoji="0" lang="en-US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及以上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389314" y="153383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有竞争力的薪酬体系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818539" y="4054779"/>
            <a:ext cx="3735977" cy="1377718"/>
            <a:chOff x="1818539" y="4243465"/>
            <a:chExt cx="3735977" cy="1377718"/>
          </a:xfrm>
        </p:grpSpPr>
        <p:sp>
          <p:nvSpPr>
            <p:cNvPr id="8" name="矩形: 圆角 7"/>
            <p:cNvSpPr/>
            <p:nvPr/>
          </p:nvSpPr>
          <p:spPr>
            <a:xfrm>
              <a:off x="1818539" y="4243465"/>
              <a:ext cx="3735977" cy="1377718"/>
            </a:xfrm>
            <a:prstGeom prst="roundRect">
              <a:avLst>
                <a:gd name="adj" fmla="val 7478"/>
              </a:avLst>
            </a:prstGeom>
            <a:noFill/>
            <a:ln w="12700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marL="0" marR="0" lvl="0" indent="0" algn="ctr" defTabSz="14217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322971" y="4614606"/>
              <a:ext cx="27447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公平良好的激励机制和绩效分配方式。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643661" y="4054779"/>
            <a:ext cx="3735977" cy="1377718"/>
            <a:chOff x="6643661" y="4243465"/>
            <a:chExt cx="3735977" cy="1377718"/>
          </a:xfrm>
        </p:grpSpPr>
        <p:sp>
          <p:nvSpPr>
            <p:cNvPr id="12" name="矩形: 圆角 11"/>
            <p:cNvSpPr/>
            <p:nvPr/>
          </p:nvSpPr>
          <p:spPr>
            <a:xfrm>
              <a:off x="6643661" y="4243465"/>
              <a:ext cx="3735977" cy="1377718"/>
            </a:xfrm>
            <a:prstGeom prst="roundRect">
              <a:avLst>
                <a:gd name="adj" fmla="val 7478"/>
              </a:avLst>
            </a:prstGeom>
            <a:noFill/>
            <a:ln w="12700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marL="0" marR="0" lvl="0" indent="0" algn="ctr" defTabSz="14217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762519" y="4537490"/>
              <a:ext cx="3185713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在广西区内央企、国企中，薪酬居于中上游水平。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818539" y="2130383"/>
            <a:ext cx="3735977" cy="1377718"/>
            <a:chOff x="1818539" y="2319069"/>
            <a:chExt cx="3735977" cy="1377718"/>
          </a:xfrm>
        </p:grpSpPr>
        <p:sp>
          <p:nvSpPr>
            <p:cNvPr id="20" name="矩形: 圆角 19"/>
            <p:cNvSpPr/>
            <p:nvPr/>
          </p:nvSpPr>
          <p:spPr>
            <a:xfrm>
              <a:off x="1818539" y="2319069"/>
              <a:ext cx="3735977" cy="1377718"/>
            </a:xfrm>
            <a:prstGeom prst="roundRect">
              <a:avLst>
                <a:gd name="adj" fmla="val 7478"/>
              </a:avLst>
            </a:prstGeom>
            <a:noFill/>
            <a:ln w="12700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marL="0" marR="0" lvl="0" indent="0" algn="ctr" defTabSz="14217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244509" y="2789363"/>
              <a:ext cx="307648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基本工资</a:t>
              </a:r>
              <a:r>
                <a:rPr lang="en-US" altLang="zh-CN" b="1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岗位工资</a:t>
              </a:r>
              <a:r>
                <a:rPr lang="en-US" altLang="zh-CN" b="1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r>
                <a:rPr lang="zh-CN" altLang="en-US" b="1" dirty="0">
                  <a:solidFill>
                    <a:srgbClr val="595959"/>
                  </a:solidFill>
                  <a:latin typeface="微软雅黑" panose="020B0503020204020204" charset="-122"/>
                  <a:ea typeface="微软雅黑" panose="020B0503020204020204" charset="-122"/>
                </a:rPr>
                <a:t>津补贴</a:t>
              </a:r>
            </a:p>
          </p:txBody>
        </p:sp>
      </p:grpSp>
      <p:grpSp>
        <p:nvGrpSpPr>
          <p:cNvPr id="23" name="wps稻壳儿七月上设计原创链接：http://chn.docer.com/works?userid=390257647"/>
          <p:cNvGrpSpPr/>
          <p:nvPr/>
        </p:nvGrpSpPr>
        <p:grpSpPr>
          <a:xfrm>
            <a:off x="6643661" y="2130383"/>
            <a:ext cx="3735977" cy="1377718"/>
            <a:chOff x="6643661" y="2319069"/>
            <a:chExt cx="3735977" cy="1377718"/>
          </a:xfrm>
        </p:grpSpPr>
        <p:sp>
          <p:nvSpPr>
            <p:cNvPr id="24" name="矩形: 圆角 23"/>
            <p:cNvSpPr/>
            <p:nvPr/>
          </p:nvSpPr>
          <p:spPr>
            <a:xfrm>
              <a:off x="6643661" y="2319069"/>
              <a:ext cx="3735977" cy="1377718"/>
            </a:xfrm>
            <a:prstGeom prst="roundRect">
              <a:avLst>
                <a:gd name="adj" fmla="val 7478"/>
              </a:avLst>
            </a:prstGeom>
            <a:noFill/>
            <a:ln w="12700">
              <a:solidFill>
                <a:sysClr val="window" lastClr="FFFFFF">
                  <a:lumMod val="85000"/>
                </a:sysClr>
              </a:solidFill>
            </a:ln>
            <a:effectLst/>
          </p:spPr>
          <p:txBody>
            <a:bodyPr spcFirstLastPara="0" vert="horz" wrap="square" lIns="3450328" tIns="674897" rIns="3450328" bIns="7385321" numCol="1" spcCol="2539" anchor="ctr" anchorCtr="0">
              <a:noAutofit/>
            </a:bodyPr>
            <a:lstStyle/>
            <a:p>
              <a:pPr marL="0" marR="0" lvl="0" indent="0" algn="ctr" defTabSz="142176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115022" y="2585131"/>
              <a:ext cx="25140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48484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五险一金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48484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+</a:t>
              </a: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48484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企业年金</a:t>
              </a: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484849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+</a:t>
              </a:r>
            </a:p>
            <a:p>
              <a:pPr>
                <a:defRPr/>
              </a:pPr>
              <a:r>
                <a:rPr lang="zh-CN" altLang="en-US" b="1" dirty="0">
                  <a:solidFill>
                    <a:srgbClr val="484849"/>
                  </a:solidFill>
                  <a:latin typeface="微软雅黑" panose="020B0503020204020204" charset="-122"/>
                  <a:ea typeface="微软雅黑" panose="020B0503020204020204" charset="-122"/>
                </a:rPr>
                <a:t>职工补充医疗保险</a:t>
              </a:r>
            </a:p>
          </p:txBody>
        </p:sp>
      </p:grp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9946812" y="4310700"/>
            <a:ext cx="865651" cy="865877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方正兰亭黑简体"/>
              <a:cs typeface="+mn-cs"/>
            </a:endParaRP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1385714" y="4310700"/>
            <a:ext cx="865651" cy="865877"/>
          </a:xfrm>
          <a:prstGeom prst="ellipse">
            <a:avLst/>
          </a:prstGeom>
          <a:solidFill>
            <a:srgbClr val="BD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方正兰亭黑简体"/>
              <a:cs typeface="+mn-cs"/>
            </a:endParaRPr>
          </a:p>
        </p:txBody>
      </p:sp>
      <p:sp>
        <p:nvSpPr>
          <p:cNvPr id="30" name="Oval 12"/>
          <p:cNvSpPr>
            <a:spLocks noChangeArrowheads="1"/>
          </p:cNvSpPr>
          <p:nvPr/>
        </p:nvSpPr>
        <p:spPr bwMode="auto">
          <a:xfrm>
            <a:off x="9946812" y="2386304"/>
            <a:ext cx="865651" cy="865877"/>
          </a:xfrm>
          <a:prstGeom prst="ellipse">
            <a:avLst/>
          </a:prstGeom>
          <a:solidFill>
            <a:srgbClr val="BD0000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方正兰亭黑简体"/>
              <a:cs typeface="+mn-cs"/>
            </a:endParaRPr>
          </a:p>
        </p:txBody>
      </p:sp>
      <p:sp>
        <p:nvSpPr>
          <p:cNvPr id="31" name="Oval 12"/>
          <p:cNvSpPr>
            <a:spLocks noChangeArrowheads="1"/>
          </p:cNvSpPr>
          <p:nvPr/>
        </p:nvSpPr>
        <p:spPr bwMode="auto">
          <a:xfrm>
            <a:off x="1385714" y="2386304"/>
            <a:ext cx="865651" cy="865877"/>
          </a:xfrm>
          <a:prstGeom prst="ellipse">
            <a:avLst/>
          </a:prstGeom>
          <a:solidFill>
            <a:srgbClr val="33333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ntAwesome" pitchFamily="2" charset="0"/>
              <a:ea typeface="方正兰亭黑简体"/>
              <a:cs typeface="+mn-cs"/>
            </a:endParaRPr>
          </a:p>
        </p:txBody>
      </p:sp>
      <p:sp>
        <p:nvSpPr>
          <p:cNvPr id="33" name="Freeform 8"/>
          <p:cNvSpPr/>
          <p:nvPr/>
        </p:nvSpPr>
        <p:spPr>
          <a:xfrm>
            <a:off x="5015190" y="2526883"/>
            <a:ext cx="2161621" cy="2162183"/>
          </a:xfrm>
          <a:custGeom>
            <a:avLst/>
            <a:gdLst>
              <a:gd name="connsiteX0" fmla="*/ 0 w 3355880"/>
              <a:gd name="connsiteY0" fmla="*/ 1677940 h 3355880"/>
              <a:gd name="connsiteX1" fmla="*/ 1677940 w 3355880"/>
              <a:gd name="connsiteY1" fmla="*/ 0 h 3355880"/>
              <a:gd name="connsiteX2" fmla="*/ 3355880 w 3355880"/>
              <a:gd name="connsiteY2" fmla="*/ 1677940 h 3355880"/>
              <a:gd name="connsiteX3" fmla="*/ 1677940 w 3355880"/>
              <a:gd name="connsiteY3" fmla="*/ 3355880 h 3355880"/>
              <a:gd name="connsiteX4" fmla="*/ 0 w 3355880"/>
              <a:gd name="connsiteY4" fmla="*/ 1677940 h 335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5880" h="3355880">
                <a:moveTo>
                  <a:pt x="0" y="1677940"/>
                </a:moveTo>
                <a:cubicBezTo>
                  <a:pt x="0" y="751239"/>
                  <a:pt x="751239" y="0"/>
                  <a:pt x="1677940" y="0"/>
                </a:cubicBezTo>
                <a:cubicBezTo>
                  <a:pt x="2604641" y="0"/>
                  <a:pt x="3355880" y="751239"/>
                  <a:pt x="3355880" y="1677940"/>
                </a:cubicBezTo>
                <a:cubicBezTo>
                  <a:pt x="3355880" y="2604641"/>
                  <a:pt x="2604641" y="3355880"/>
                  <a:pt x="1677940" y="3355880"/>
                </a:cubicBezTo>
                <a:cubicBezTo>
                  <a:pt x="751239" y="3355880"/>
                  <a:pt x="0" y="2604641"/>
                  <a:pt x="0" y="1677940"/>
                </a:cubicBezTo>
                <a:close/>
              </a:path>
            </a:pathLst>
          </a:custGeom>
          <a:solidFill>
            <a:srgbClr val="BD0000"/>
          </a:solidFill>
          <a:ln w="22225">
            <a:noFill/>
          </a:ln>
          <a:effectLst/>
        </p:spPr>
        <p:txBody>
          <a:bodyPr spcFirstLastPara="0" vert="horz" wrap="square" lIns="3450328" tIns="674897" rIns="3450328" bIns="7385321" numCol="1" spcCol="2539" anchor="ctr" anchorCtr="0">
            <a:noAutofit/>
          </a:bodyPr>
          <a:lstStyle/>
          <a:p>
            <a:pPr marL="0" marR="0" lvl="0" indent="0" algn="ctr" defTabSz="142176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Light"/>
                <a:ea typeface="方正兰亭黑简体"/>
                <a:cs typeface="+mn-cs"/>
              </a:rPr>
              <a:t> </a:t>
            </a:r>
          </a:p>
        </p:txBody>
      </p:sp>
      <p:sp>
        <p:nvSpPr>
          <p:cNvPr id="36" name="TextBox 30"/>
          <p:cNvSpPr txBox="1"/>
          <p:nvPr/>
        </p:nvSpPr>
        <p:spPr>
          <a:xfrm>
            <a:off x="1457623" y="2543604"/>
            <a:ext cx="6576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固定工资</a:t>
            </a:r>
          </a:p>
        </p:txBody>
      </p:sp>
      <p:sp>
        <p:nvSpPr>
          <p:cNvPr id="37" name="TextBox 30"/>
          <p:cNvSpPr txBox="1"/>
          <p:nvPr/>
        </p:nvSpPr>
        <p:spPr>
          <a:xfrm>
            <a:off x="10064538" y="2537522"/>
            <a:ext cx="63284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noProof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社保福利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wps稻壳儿七月上设计原创链接：http://chn.docer.com/works?userid=390257647"/>
          <p:cNvSpPr txBox="1"/>
          <p:nvPr/>
        </p:nvSpPr>
        <p:spPr>
          <a:xfrm>
            <a:off x="1505453" y="4459226"/>
            <a:ext cx="59876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绩效工资</a:t>
            </a:r>
          </a:p>
        </p:txBody>
      </p:sp>
      <p:sp>
        <p:nvSpPr>
          <p:cNvPr id="39" name="TextBox 30"/>
          <p:cNvSpPr txBox="1"/>
          <p:nvPr/>
        </p:nvSpPr>
        <p:spPr>
          <a:xfrm>
            <a:off x="10046267" y="4461832"/>
            <a:ext cx="65111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薪酬优势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42" name="Freeform 11"/>
          <p:cNvSpPr/>
          <p:nvPr/>
        </p:nvSpPr>
        <p:spPr bwMode="auto">
          <a:xfrm>
            <a:off x="5615261" y="3242757"/>
            <a:ext cx="840624" cy="888569"/>
          </a:xfrm>
          <a:custGeom>
            <a:avLst/>
            <a:gdLst>
              <a:gd name="T0" fmla="*/ 97 w 106"/>
              <a:gd name="T1" fmla="*/ 36 h 147"/>
              <a:gd name="T2" fmla="*/ 82 w 106"/>
              <a:gd name="T3" fmla="*/ 38 h 147"/>
              <a:gd name="T4" fmla="*/ 79 w 106"/>
              <a:gd name="T5" fmla="*/ 37 h 147"/>
              <a:gd name="T6" fmla="*/ 67 w 106"/>
              <a:gd name="T7" fmla="*/ 11 h 147"/>
              <a:gd name="T8" fmla="*/ 66 w 106"/>
              <a:gd name="T9" fmla="*/ 8 h 147"/>
              <a:gd name="T10" fmla="*/ 54 w 106"/>
              <a:gd name="T11" fmla="*/ 2 h 147"/>
              <a:gd name="T12" fmla="*/ 49 w 106"/>
              <a:gd name="T13" fmla="*/ 0 h 147"/>
              <a:gd name="T14" fmla="*/ 43 w 106"/>
              <a:gd name="T15" fmla="*/ 22 h 147"/>
              <a:gd name="T16" fmla="*/ 43 w 106"/>
              <a:gd name="T17" fmla="*/ 5 h 147"/>
              <a:gd name="T18" fmla="*/ 38 w 106"/>
              <a:gd name="T19" fmla="*/ 2 h 147"/>
              <a:gd name="T20" fmla="*/ 37 w 106"/>
              <a:gd name="T21" fmla="*/ 9 h 147"/>
              <a:gd name="T22" fmla="*/ 28 w 106"/>
              <a:gd name="T23" fmla="*/ 0 h 147"/>
              <a:gd name="T24" fmla="*/ 28 w 106"/>
              <a:gd name="T25" fmla="*/ 0 h 147"/>
              <a:gd name="T26" fmla="*/ 10 w 106"/>
              <a:gd name="T27" fmla="*/ 7 h 147"/>
              <a:gd name="T28" fmla="*/ 1 w 106"/>
              <a:gd name="T29" fmla="*/ 69 h 147"/>
              <a:gd name="T30" fmla="*/ 14 w 106"/>
              <a:gd name="T31" fmla="*/ 70 h 147"/>
              <a:gd name="T32" fmla="*/ 18 w 106"/>
              <a:gd name="T33" fmla="*/ 23 h 147"/>
              <a:gd name="T34" fmla="*/ 18 w 106"/>
              <a:gd name="T35" fmla="*/ 65 h 147"/>
              <a:gd name="T36" fmla="*/ 18 w 106"/>
              <a:gd name="T37" fmla="*/ 138 h 147"/>
              <a:gd name="T38" fmla="*/ 27 w 106"/>
              <a:gd name="T39" fmla="*/ 147 h 147"/>
              <a:gd name="T40" fmla="*/ 36 w 106"/>
              <a:gd name="T41" fmla="*/ 138 h 147"/>
              <a:gd name="T42" fmla="*/ 41 w 106"/>
              <a:gd name="T43" fmla="*/ 77 h 147"/>
              <a:gd name="T44" fmla="*/ 50 w 106"/>
              <a:gd name="T45" fmla="*/ 147 h 147"/>
              <a:gd name="T46" fmla="*/ 50 w 106"/>
              <a:gd name="T47" fmla="*/ 147 h 147"/>
              <a:gd name="T48" fmla="*/ 59 w 106"/>
              <a:gd name="T49" fmla="*/ 70 h 147"/>
              <a:gd name="T50" fmla="*/ 60 w 106"/>
              <a:gd name="T51" fmla="*/ 29 h 147"/>
              <a:gd name="T52" fmla="*/ 67 w 106"/>
              <a:gd name="T53" fmla="*/ 43 h 147"/>
              <a:gd name="T54" fmla="*/ 71 w 106"/>
              <a:gd name="T55" fmla="*/ 50 h 147"/>
              <a:gd name="T56" fmla="*/ 75 w 106"/>
              <a:gd name="T57" fmla="*/ 52 h 147"/>
              <a:gd name="T58" fmla="*/ 77 w 106"/>
              <a:gd name="T59" fmla="*/ 52 h 147"/>
              <a:gd name="T60" fmla="*/ 81 w 106"/>
              <a:gd name="T61" fmla="*/ 52 h 147"/>
              <a:gd name="T62" fmla="*/ 100 w 106"/>
              <a:gd name="T63" fmla="*/ 49 h 147"/>
              <a:gd name="T64" fmla="*/ 97 w 106"/>
              <a:gd name="T65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6" h="147">
                <a:moveTo>
                  <a:pt x="97" y="36"/>
                </a:moveTo>
                <a:cubicBezTo>
                  <a:pt x="97" y="36"/>
                  <a:pt x="97" y="36"/>
                  <a:pt x="97" y="36"/>
                </a:cubicBezTo>
                <a:cubicBezTo>
                  <a:pt x="95" y="36"/>
                  <a:pt x="91" y="37"/>
                  <a:pt x="87" y="37"/>
                </a:cubicBezTo>
                <a:cubicBezTo>
                  <a:pt x="85" y="38"/>
                  <a:pt x="83" y="38"/>
                  <a:pt x="82" y="38"/>
                </a:cubicBezTo>
                <a:cubicBezTo>
                  <a:pt x="81" y="38"/>
                  <a:pt x="81" y="38"/>
                  <a:pt x="80" y="38"/>
                </a:cubicBezTo>
                <a:cubicBezTo>
                  <a:pt x="80" y="38"/>
                  <a:pt x="80" y="37"/>
                  <a:pt x="79" y="37"/>
                </a:cubicBezTo>
                <a:cubicBezTo>
                  <a:pt x="77" y="32"/>
                  <a:pt x="73" y="25"/>
                  <a:pt x="71" y="19"/>
                </a:cubicBezTo>
                <a:cubicBezTo>
                  <a:pt x="69" y="16"/>
                  <a:pt x="68" y="13"/>
                  <a:pt x="67" y="11"/>
                </a:cubicBezTo>
                <a:cubicBezTo>
                  <a:pt x="67" y="10"/>
                  <a:pt x="66" y="10"/>
                  <a:pt x="66" y="9"/>
                </a:cubicBezTo>
                <a:cubicBezTo>
                  <a:pt x="66" y="8"/>
                  <a:pt x="66" y="8"/>
                  <a:pt x="66" y="8"/>
                </a:cubicBezTo>
                <a:cubicBezTo>
                  <a:pt x="65" y="7"/>
                  <a:pt x="65" y="6"/>
                  <a:pt x="64" y="6"/>
                </a:cubicBezTo>
                <a:cubicBezTo>
                  <a:pt x="63" y="5"/>
                  <a:pt x="61" y="3"/>
                  <a:pt x="54" y="2"/>
                </a:cubicBezTo>
                <a:cubicBezTo>
                  <a:pt x="52" y="1"/>
                  <a:pt x="51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4"/>
                  <a:pt x="48" y="12"/>
                  <a:pt x="43" y="22"/>
                </a:cubicBezTo>
                <a:cubicBezTo>
                  <a:pt x="42" y="15"/>
                  <a:pt x="41" y="9"/>
                  <a:pt x="41" y="9"/>
                </a:cubicBezTo>
                <a:cubicBezTo>
                  <a:pt x="43" y="5"/>
                  <a:pt x="43" y="5"/>
                  <a:pt x="43" y="5"/>
                </a:cubicBezTo>
                <a:cubicBezTo>
                  <a:pt x="40" y="2"/>
                  <a:pt x="40" y="2"/>
                  <a:pt x="40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5" y="5"/>
                  <a:pt x="35" y="5"/>
                  <a:pt x="35" y="5"/>
                </a:cubicBezTo>
                <a:cubicBezTo>
                  <a:pt x="37" y="9"/>
                  <a:pt x="37" y="9"/>
                  <a:pt x="37" y="9"/>
                </a:cubicBezTo>
                <a:cubicBezTo>
                  <a:pt x="36" y="9"/>
                  <a:pt x="35" y="15"/>
                  <a:pt x="35" y="22"/>
                </a:cubicBezTo>
                <a:cubicBezTo>
                  <a:pt x="30" y="12"/>
                  <a:pt x="28" y="4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0"/>
                  <a:pt x="25" y="1"/>
                  <a:pt x="24" y="2"/>
                </a:cubicBezTo>
                <a:cubicBezTo>
                  <a:pt x="20" y="3"/>
                  <a:pt x="14" y="5"/>
                  <a:pt x="10" y="7"/>
                </a:cubicBezTo>
                <a:cubicBezTo>
                  <a:pt x="8" y="9"/>
                  <a:pt x="2" y="17"/>
                  <a:pt x="0" y="44"/>
                </a:cubicBezTo>
                <a:cubicBezTo>
                  <a:pt x="0" y="53"/>
                  <a:pt x="1" y="69"/>
                  <a:pt x="1" y="69"/>
                </a:cubicBezTo>
                <a:cubicBezTo>
                  <a:pt x="2" y="73"/>
                  <a:pt x="3" y="77"/>
                  <a:pt x="7" y="77"/>
                </a:cubicBezTo>
                <a:cubicBezTo>
                  <a:pt x="12" y="77"/>
                  <a:pt x="14" y="74"/>
                  <a:pt x="14" y="70"/>
                </a:cubicBezTo>
                <a:cubicBezTo>
                  <a:pt x="14" y="70"/>
                  <a:pt x="13" y="56"/>
                  <a:pt x="14" y="45"/>
                </a:cubicBezTo>
                <a:cubicBezTo>
                  <a:pt x="14" y="36"/>
                  <a:pt x="16" y="23"/>
                  <a:pt x="18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65"/>
                  <a:pt x="18" y="65"/>
                  <a:pt x="18" y="65"/>
                </a:cubicBezTo>
                <a:cubicBezTo>
                  <a:pt x="18" y="67"/>
                  <a:pt x="18" y="69"/>
                  <a:pt x="18" y="70"/>
                </a:cubicBezTo>
                <a:cubicBezTo>
                  <a:pt x="18" y="138"/>
                  <a:pt x="18" y="138"/>
                  <a:pt x="18" y="138"/>
                </a:cubicBezTo>
                <a:cubicBezTo>
                  <a:pt x="18" y="143"/>
                  <a:pt x="22" y="147"/>
                  <a:pt x="27" y="147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27" y="147"/>
                  <a:pt x="27" y="147"/>
                  <a:pt x="27" y="147"/>
                </a:cubicBezTo>
                <a:cubicBezTo>
                  <a:pt x="32" y="147"/>
                  <a:pt x="36" y="143"/>
                  <a:pt x="36" y="138"/>
                </a:cubicBezTo>
                <a:cubicBezTo>
                  <a:pt x="36" y="77"/>
                  <a:pt x="36" y="77"/>
                  <a:pt x="36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1" y="143"/>
                  <a:pt x="45" y="147"/>
                  <a:pt x="50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0" y="147"/>
                  <a:pt x="50" y="147"/>
                  <a:pt x="50" y="147"/>
                </a:cubicBezTo>
                <a:cubicBezTo>
                  <a:pt x="55" y="147"/>
                  <a:pt x="59" y="143"/>
                  <a:pt x="59" y="138"/>
                </a:cubicBezTo>
                <a:cubicBezTo>
                  <a:pt x="59" y="70"/>
                  <a:pt x="59" y="70"/>
                  <a:pt x="59" y="70"/>
                </a:cubicBezTo>
                <a:cubicBezTo>
                  <a:pt x="60" y="69"/>
                  <a:pt x="60" y="67"/>
                  <a:pt x="60" y="65"/>
                </a:cubicBezTo>
                <a:cubicBezTo>
                  <a:pt x="60" y="29"/>
                  <a:pt x="60" y="29"/>
                  <a:pt x="60" y="29"/>
                </a:cubicBezTo>
                <a:cubicBezTo>
                  <a:pt x="60" y="29"/>
                  <a:pt x="60" y="30"/>
                  <a:pt x="61" y="31"/>
                </a:cubicBezTo>
                <a:cubicBezTo>
                  <a:pt x="63" y="35"/>
                  <a:pt x="65" y="40"/>
                  <a:pt x="67" y="43"/>
                </a:cubicBezTo>
                <a:cubicBezTo>
                  <a:pt x="68" y="45"/>
                  <a:pt x="69" y="46"/>
                  <a:pt x="70" y="48"/>
                </a:cubicBezTo>
                <a:cubicBezTo>
                  <a:pt x="70" y="48"/>
                  <a:pt x="71" y="49"/>
                  <a:pt x="71" y="50"/>
                </a:cubicBezTo>
                <a:cubicBezTo>
                  <a:pt x="71" y="50"/>
                  <a:pt x="72" y="50"/>
                  <a:pt x="72" y="51"/>
                </a:cubicBezTo>
                <a:cubicBezTo>
                  <a:pt x="73" y="51"/>
                  <a:pt x="74" y="52"/>
                  <a:pt x="75" y="52"/>
                </a:cubicBezTo>
                <a:cubicBezTo>
                  <a:pt x="75" y="52"/>
                  <a:pt x="75" y="52"/>
                  <a:pt x="75" y="52"/>
                </a:cubicBezTo>
                <a:cubicBezTo>
                  <a:pt x="76" y="52"/>
                  <a:pt x="76" y="52"/>
                  <a:pt x="77" y="52"/>
                </a:cubicBezTo>
                <a:cubicBezTo>
                  <a:pt x="77" y="53"/>
                  <a:pt x="78" y="53"/>
                  <a:pt x="78" y="53"/>
                </a:cubicBezTo>
                <a:cubicBezTo>
                  <a:pt x="79" y="53"/>
                  <a:pt x="80" y="52"/>
                  <a:pt x="81" y="52"/>
                </a:cubicBezTo>
                <a:cubicBezTo>
                  <a:pt x="85" y="52"/>
                  <a:pt x="89" y="51"/>
                  <a:pt x="93" y="51"/>
                </a:cubicBezTo>
                <a:cubicBezTo>
                  <a:pt x="97" y="50"/>
                  <a:pt x="100" y="49"/>
                  <a:pt x="100" y="49"/>
                </a:cubicBezTo>
                <a:cubicBezTo>
                  <a:pt x="104" y="48"/>
                  <a:pt x="106" y="45"/>
                  <a:pt x="106" y="41"/>
                </a:cubicBezTo>
                <a:cubicBezTo>
                  <a:pt x="105" y="37"/>
                  <a:pt x="101" y="35"/>
                  <a:pt x="97" y="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3" name="Freeform 10"/>
          <p:cNvSpPr/>
          <p:nvPr/>
        </p:nvSpPr>
        <p:spPr bwMode="auto">
          <a:xfrm>
            <a:off x="5770474" y="2979334"/>
            <a:ext cx="277787" cy="237591"/>
          </a:xfrm>
          <a:custGeom>
            <a:avLst/>
            <a:gdLst>
              <a:gd name="T0" fmla="*/ 4 w 38"/>
              <a:gd name="T1" fmla="*/ 26 h 41"/>
              <a:gd name="T2" fmla="*/ 19 w 38"/>
              <a:gd name="T3" fmla="*/ 41 h 41"/>
              <a:gd name="T4" fmla="*/ 34 w 38"/>
              <a:gd name="T5" fmla="*/ 26 h 41"/>
              <a:gd name="T6" fmla="*/ 37 w 38"/>
              <a:gd name="T7" fmla="*/ 20 h 41"/>
              <a:gd name="T8" fmla="*/ 35 w 38"/>
              <a:gd name="T9" fmla="*/ 17 h 41"/>
              <a:gd name="T10" fmla="*/ 19 w 38"/>
              <a:gd name="T11" fmla="*/ 0 h 41"/>
              <a:gd name="T12" fmla="*/ 3 w 38"/>
              <a:gd name="T13" fmla="*/ 17 h 41"/>
              <a:gd name="T14" fmla="*/ 0 w 38"/>
              <a:gd name="T15" fmla="*/ 20 h 41"/>
              <a:gd name="T16" fmla="*/ 4 w 38"/>
              <a:gd name="T17" fmla="*/ 26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" h="41">
                <a:moveTo>
                  <a:pt x="4" y="26"/>
                </a:moveTo>
                <a:cubicBezTo>
                  <a:pt x="6" y="34"/>
                  <a:pt x="11" y="41"/>
                  <a:pt x="19" y="41"/>
                </a:cubicBezTo>
                <a:cubicBezTo>
                  <a:pt x="27" y="41"/>
                  <a:pt x="32" y="34"/>
                  <a:pt x="34" y="26"/>
                </a:cubicBezTo>
                <a:cubicBezTo>
                  <a:pt x="36" y="25"/>
                  <a:pt x="38" y="22"/>
                  <a:pt x="37" y="20"/>
                </a:cubicBezTo>
                <a:cubicBezTo>
                  <a:pt x="37" y="18"/>
                  <a:pt x="36" y="17"/>
                  <a:pt x="35" y="17"/>
                </a:cubicBezTo>
                <a:cubicBezTo>
                  <a:pt x="35" y="7"/>
                  <a:pt x="28" y="0"/>
                  <a:pt x="19" y="0"/>
                </a:cubicBezTo>
                <a:cubicBezTo>
                  <a:pt x="10" y="0"/>
                  <a:pt x="3" y="7"/>
                  <a:pt x="3" y="17"/>
                </a:cubicBezTo>
                <a:cubicBezTo>
                  <a:pt x="1" y="17"/>
                  <a:pt x="0" y="18"/>
                  <a:pt x="0" y="20"/>
                </a:cubicBezTo>
                <a:cubicBezTo>
                  <a:pt x="0" y="22"/>
                  <a:pt x="1" y="26"/>
                  <a:pt x="4" y="2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4" name="Freeform 12"/>
          <p:cNvSpPr/>
          <p:nvPr/>
        </p:nvSpPr>
        <p:spPr bwMode="auto">
          <a:xfrm>
            <a:off x="6213652" y="3058628"/>
            <a:ext cx="429519" cy="356601"/>
          </a:xfrm>
          <a:custGeom>
            <a:avLst/>
            <a:gdLst>
              <a:gd name="T0" fmla="*/ 33 w 58"/>
              <a:gd name="T1" fmla="*/ 41 h 90"/>
              <a:gd name="T2" fmla="*/ 32 w 58"/>
              <a:gd name="T3" fmla="*/ 40 h 90"/>
              <a:gd name="T4" fmla="*/ 24 w 58"/>
              <a:gd name="T5" fmla="*/ 37 h 90"/>
              <a:gd name="T6" fmla="*/ 23 w 58"/>
              <a:gd name="T7" fmla="*/ 36 h 90"/>
              <a:gd name="T8" fmla="*/ 17 w 58"/>
              <a:gd name="T9" fmla="*/ 32 h 90"/>
              <a:gd name="T10" fmla="*/ 18 w 58"/>
              <a:gd name="T11" fmla="*/ 24 h 90"/>
              <a:gd name="T12" fmla="*/ 28 w 58"/>
              <a:gd name="T13" fmla="*/ 20 h 90"/>
              <a:gd name="T14" fmla="*/ 48 w 58"/>
              <a:gd name="T15" fmla="*/ 27 h 90"/>
              <a:gd name="T16" fmla="*/ 56 w 58"/>
              <a:gd name="T17" fmla="*/ 24 h 90"/>
              <a:gd name="T18" fmla="*/ 56 w 58"/>
              <a:gd name="T19" fmla="*/ 18 h 90"/>
              <a:gd name="T20" fmla="*/ 38 w 58"/>
              <a:gd name="T21" fmla="*/ 10 h 90"/>
              <a:gd name="T22" fmla="*/ 33 w 58"/>
              <a:gd name="T23" fmla="*/ 9 h 90"/>
              <a:gd name="T24" fmla="*/ 33 w 58"/>
              <a:gd name="T25" fmla="*/ 2 h 90"/>
              <a:gd name="T26" fmla="*/ 31 w 58"/>
              <a:gd name="T27" fmla="*/ 0 h 90"/>
              <a:gd name="T28" fmla="*/ 25 w 58"/>
              <a:gd name="T29" fmla="*/ 0 h 90"/>
              <a:gd name="T30" fmla="*/ 23 w 58"/>
              <a:gd name="T31" fmla="*/ 2 h 90"/>
              <a:gd name="T32" fmla="*/ 23 w 58"/>
              <a:gd name="T33" fmla="*/ 9 h 90"/>
              <a:gd name="T34" fmla="*/ 8 w 58"/>
              <a:gd name="T35" fmla="*/ 15 h 90"/>
              <a:gd name="T36" fmla="*/ 4 w 58"/>
              <a:gd name="T37" fmla="*/ 37 h 90"/>
              <a:gd name="T38" fmla="*/ 11 w 58"/>
              <a:gd name="T39" fmla="*/ 45 h 90"/>
              <a:gd name="T40" fmla="*/ 32 w 58"/>
              <a:gd name="T41" fmla="*/ 54 h 90"/>
              <a:gd name="T42" fmla="*/ 35 w 58"/>
              <a:gd name="T43" fmla="*/ 56 h 90"/>
              <a:gd name="T44" fmla="*/ 40 w 58"/>
              <a:gd name="T45" fmla="*/ 60 h 90"/>
              <a:gd name="T46" fmla="*/ 39 w 58"/>
              <a:gd name="T47" fmla="*/ 68 h 90"/>
              <a:gd name="T48" fmla="*/ 30 w 58"/>
              <a:gd name="T49" fmla="*/ 71 h 90"/>
              <a:gd name="T50" fmla="*/ 20 w 58"/>
              <a:gd name="T51" fmla="*/ 69 h 90"/>
              <a:gd name="T52" fmla="*/ 14 w 58"/>
              <a:gd name="T53" fmla="*/ 65 h 90"/>
              <a:gd name="T54" fmla="*/ 13 w 58"/>
              <a:gd name="T55" fmla="*/ 64 h 90"/>
              <a:gd name="T56" fmla="*/ 13 w 58"/>
              <a:gd name="T57" fmla="*/ 64 h 90"/>
              <a:gd name="T58" fmla="*/ 13 w 58"/>
              <a:gd name="T59" fmla="*/ 64 h 90"/>
              <a:gd name="T60" fmla="*/ 13 w 58"/>
              <a:gd name="T61" fmla="*/ 64 h 90"/>
              <a:gd name="T62" fmla="*/ 9 w 58"/>
              <a:gd name="T63" fmla="*/ 62 h 90"/>
              <a:gd name="T64" fmla="*/ 2 w 58"/>
              <a:gd name="T65" fmla="*/ 66 h 90"/>
              <a:gd name="T66" fmla="*/ 2 w 58"/>
              <a:gd name="T67" fmla="*/ 71 h 90"/>
              <a:gd name="T68" fmla="*/ 23 w 58"/>
              <a:gd name="T69" fmla="*/ 82 h 90"/>
              <a:gd name="T70" fmla="*/ 23 w 58"/>
              <a:gd name="T71" fmla="*/ 89 h 90"/>
              <a:gd name="T72" fmla="*/ 25 w 58"/>
              <a:gd name="T73" fmla="*/ 90 h 90"/>
              <a:gd name="T74" fmla="*/ 31 w 58"/>
              <a:gd name="T75" fmla="*/ 90 h 90"/>
              <a:gd name="T76" fmla="*/ 33 w 58"/>
              <a:gd name="T77" fmla="*/ 89 h 90"/>
              <a:gd name="T78" fmla="*/ 33 w 58"/>
              <a:gd name="T79" fmla="*/ 82 h 90"/>
              <a:gd name="T80" fmla="*/ 49 w 58"/>
              <a:gd name="T81" fmla="*/ 77 h 90"/>
              <a:gd name="T82" fmla="*/ 55 w 58"/>
              <a:gd name="T83" fmla="*/ 56 h 90"/>
              <a:gd name="T84" fmla="*/ 33 w 58"/>
              <a:gd name="T85" fmla="*/ 41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" h="90">
                <a:moveTo>
                  <a:pt x="33" y="41"/>
                </a:moveTo>
                <a:cubicBezTo>
                  <a:pt x="32" y="40"/>
                  <a:pt x="32" y="40"/>
                  <a:pt x="32" y="40"/>
                </a:cubicBezTo>
                <a:cubicBezTo>
                  <a:pt x="29" y="39"/>
                  <a:pt x="25" y="37"/>
                  <a:pt x="24" y="37"/>
                </a:cubicBezTo>
                <a:cubicBezTo>
                  <a:pt x="24" y="37"/>
                  <a:pt x="23" y="36"/>
                  <a:pt x="23" y="36"/>
                </a:cubicBezTo>
                <a:cubicBezTo>
                  <a:pt x="20" y="35"/>
                  <a:pt x="19" y="34"/>
                  <a:pt x="17" y="32"/>
                </a:cubicBezTo>
                <a:cubicBezTo>
                  <a:pt x="15" y="29"/>
                  <a:pt x="16" y="26"/>
                  <a:pt x="18" y="24"/>
                </a:cubicBezTo>
                <a:cubicBezTo>
                  <a:pt x="21" y="21"/>
                  <a:pt x="25" y="20"/>
                  <a:pt x="28" y="20"/>
                </a:cubicBezTo>
                <a:cubicBezTo>
                  <a:pt x="30" y="20"/>
                  <a:pt x="38" y="19"/>
                  <a:pt x="48" y="27"/>
                </a:cubicBezTo>
                <a:cubicBezTo>
                  <a:pt x="50" y="29"/>
                  <a:pt x="54" y="26"/>
                  <a:pt x="56" y="24"/>
                </a:cubicBezTo>
                <a:cubicBezTo>
                  <a:pt x="57" y="22"/>
                  <a:pt x="57" y="20"/>
                  <a:pt x="56" y="18"/>
                </a:cubicBezTo>
                <a:cubicBezTo>
                  <a:pt x="53" y="14"/>
                  <a:pt x="43" y="11"/>
                  <a:pt x="38" y="10"/>
                </a:cubicBezTo>
                <a:cubicBezTo>
                  <a:pt x="37" y="9"/>
                  <a:pt x="35" y="9"/>
                  <a:pt x="33" y="9"/>
                </a:cubicBezTo>
                <a:cubicBezTo>
                  <a:pt x="33" y="2"/>
                  <a:pt x="33" y="2"/>
                  <a:pt x="33" y="2"/>
                </a:cubicBezTo>
                <a:cubicBezTo>
                  <a:pt x="33" y="1"/>
                  <a:pt x="32" y="0"/>
                  <a:pt x="31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0"/>
                  <a:pt x="23" y="1"/>
                  <a:pt x="23" y="2"/>
                </a:cubicBezTo>
                <a:cubicBezTo>
                  <a:pt x="23" y="9"/>
                  <a:pt x="23" y="9"/>
                  <a:pt x="23" y="9"/>
                </a:cubicBezTo>
                <a:cubicBezTo>
                  <a:pt x="17" y="10"/>
                  <a:pt x="12" y="12"/>
                  <a:pt x="8" y="15"/>
                </a:cubicBezTo>
                <a:cubicBezTo>
                  <a:pt x="2" y="21"/>
                  <a:pt x="0" y="30"/>
                  <a:pt x="4" y="37"/>
                </a:cubicBezTo>
                <a:cubicBezTo>
                  <a:pt x="5" y="40"/>
                  <a:pt x="8" y="43"/>
                  <a:pt x="11" y="45"/>
                </a:cubicBezTo>
                <a:cubicBezTo>
                  <a:pt x="14" y="46"/>
                  <a:pt x="26" y="52"/>
                  <a:pt x="32" y="54"/>
                </a:cubicBezTo>
                <a:cubicBezTo>
                  <a:pt x="35" y="56"/>
                  <a:pt x="35" y="56"/>
                  <a:pt x="35" y="56"/>
                </a:cubicBezTo>
                <a:cubicBezTo>
                  <a:pt x="37" y="57"/>
                  <a:pt x="39" y="58"/>
                  <a:pt x="40" y="60"/>
                </a:cubicBezTo>
                <a:cubicBezTo>
                  <a:pt x="42" y="63"/>
                  <a:pt x="41" y="66"/>
                  <a:pt x="39" y="68"/>
                </a:cubicBezTo>
                <a:cubicBezTo>
                  <a:pt x="37" y="70"/>
                  <a:pt x="34" y="71"/>
                  <a:pt x="30" y="71"/>
                </a:cubicBezTo>
                <a:cubicBezTo>
                  <a:pt x="27" y="71"/>
                  <a:pt x="24" y="70"/>
                  <a:pt x="20" y="69"/>
                </a:cubicBezTo>
                <a:cubicBezTo>
                  <a:pt x="18" y="68"/>
                  <a:pt x="16" y="67"/>
                  <a:pt x="14" y="65"/>
                </a:cubicBezTo>
                <a:cubicBezTo>
                  <a:pt x="14" y="65"/>
                  <a:pt x="13" y="65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12" y="62"/>
                  <a:pt x="10" y="62"/>
                  <a:pt x="9" y="62"/>
                </a:cubicBezTo>
                <a:cubicBezTo>
                  <a:pt x="6" y="62"/>
                  <a:pt x="3" y="64"/>
                  <a:pt x="2" y="66"/>
                </a:cubicBezTo>
                <a:cubicBezTo>
                  <a:pt x="1" y="68"/>
                  <a:pt x="1" y="70"/>
                  <a:pt x="2" y="71"/>
                </a:cubicBezTo>
                <a:cubicBezTo>
                  <a:pt x="6" y="77"/>
                  <a:pt x="14" y="81"/>
                  <a:pt x="23" y="82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90"/>
                  <a:pt x="24" y="90"/>
                  <a:pt x="25" y="90"/>
                </a:cubicBezTo>
                <a:cubicBezTo>
                  <a:pt x="31" y="90"/>
                  <a:pt x="31" y="90"/>
                  <a:pt x="31" y="90"/>
                </a:cubicBezTo>
                <a:cubicBezTo>
                  <a:pt x="32" y="90"/>
                  <a:pt x="33" y="90"/>
                  <a:pt x="33" y="89"/>
                </a:cubicBezTo>
                <a:cubicBezTo>
                  <a:pt x="33" y="82"/>
                  <a:pt x="33" y="82"/>
                  <a:pt x="33" y="82"/>
                </a:cubicBezTo>
                <a:cubicBezTo>
                  <a:pt x="40" y="82"/>
                  <a:pt x="46" y="80"/>
                  <a:pt x="49" y="77"/>
                </a:cubicBezTo>
                <a:cubicBezTo>
                  <a:pt x="55" y="72"/>
                  <a:pt x="58" y="63"/>
                  <a:pt x="55" y="56"/>
                </a:cubicBezTo>
                <a:cubicBezTo>
                  <a:pt x="52" y="48"/>
                  <a:pt x="41" y="44"/>
                  <a:pt x="33" y="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378298" y="164400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全面的教育培训体系</a:t>
            </a:r>
          </a:p>
        </p:txBody>
      </p:sp>
      <p:sp>
        <p:nvSpPr>
          <p:cNvPr id="117" name="TextBox 9"/>
          <p:cNvSpPr txBox="1"/>
          <p:nvPr/>
        </p:nvSpPr>
        <p:spPr>
          <a:xfrm>
            <a:off x="3025160" y="1871918"/>
            <a:ext cx="225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公司业务技能培训</a:t>
            </a:r>
          </a:p>
        </p:txBody>
      </p:sp>
      <p:cxnSp>
        <p:nvCxnSpPr>
          <p:cNvPr id="118" name="直接连接符 117"/>
          <p:cNvCxnSpPr/>
          <p:nvPr/>
        </p:nvCxnSpPr>
        <p:spPr>
          <a:xfrm>
            <a:off x="3129941" y="2347785"/>
            <a:ext cx="1843892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9"/>
          <p:cNvSpPr txBox="1"/>
          <p:nvPr/>
        </p:nvSpPr>
        <p:spPr>
          <a:xfrm>
            <a:off x="3080244" y="4227396"/>
            <a:ext cx="238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员工素质拓展训练</a:t>
            </a:r>
          </a:p>
        </p:txBody>
      </p:sp>
      <p:cxnSp>
        <p:nvCxnSpPr>
          <p:cNvPr id="132" name="直接连接符 131"/>
          <p:cNvCxnSpPr/>
          <p:nvPr/>
        </p:nvCxnSpPr>
        <p:spPr>
          <a:xfrm>
            <a:off x="3140953" y="4703262"/>
            <a:ext cx="1843892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9"/>
          <p:cNvSpPr txBox="1"/>
          <p:nvPr/>
        </p:nvSpPr>
        <p:spPr>
          <a:xfrm>
            <a:off x="7946679" y="1684633"/>
            <a:ext cx="3180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参加水利部、珠江委举办的各项培训</a:t>
            </a:r>
          </a:p>
        </p:txBody>
      </p:sp>
      <p:cxnSp>
        <p:nvCxnSpPr>
          <p:cNvPr id="135" name="直接连接符 134"/>
          <p:cNvCxnSpPr/>
          <p:nvPr/>
        </p:nvCxnSpPr>
        <p:spPr>
          <a:xfrm>
            <a:off x="8128572" y="2479988"/>
            <a:ext cx="1843892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9"/>
          <p:cNvSpPr txBox="1"/>
          <p:nvPr/>
        </p:nvSpPr>
        <p:spPr>
          <a:xfrm>
            <a:off x="8034813" y="4150277"/>
            <a:ext cx="1843892" cy="430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765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岗位传帮带</a:t>
            </a:r>
          </a:p>
        </p:txBody>
      </p:sp>
      <p:cxnSp>
        <p:nvCxnSpPr>
          <p:cNvPr id="138" name="直接连接符 137"/>
          <p:cNvCxnSpPr/>
          <p:nvPr/>
        </p:nvCxnSpPr>
        <p:spPr>
          <a:xfrm>
            <a:off x="8150605" y="4593094"/>
            <a:ext cx="1843892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33" name="椭圆 32"/>
          <p:cNvSpPr/>
          <p:nvPr/>
        </p:nvSpPr>
        <p:spPr>
          <a:xfrm>
            <a:off x="764207" y="1562837"/>
            <a:ext cx="2111198" cy="2083746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5733087" y="1519900"/>
            <a:ext cx="2132957" cy="202753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 rot="19911186">
            <a:off x="835980" y="4074042"/>
            <a:ext cx="2119462" cy="218451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5772838" y="3957950"/>
            <a:ext cx="2181340" cy="2112343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378298" y="164400"/>
            <a:ext cx="3877985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职称认定和评审通道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4561"/>
              </p:ext>
            </p:extLst>
          </p:nvPr>
        </p:nvGraphicFramePr>
        <p:xfrm>
          <a:off x="1607288" y="1451369"/>
          <a:ext cx="9233310" cy="415237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75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8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4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150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学历</a:t>
                      </a:r>
                    </a:p>
                  </a:txBody>
                  <a:tcPr anchor="ctr" anchorCtr="1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条件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专业技术资格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评审机构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获得方式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109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本科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见习期满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助理级（初级）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右江水利公司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认定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获得助理级</a:t>
                      </a:r>
                      <a:r>
                        <a:rPr lang="en-US" altLang="zh-CN" sz="1600" dirty="0"/>
                        <a:t>4</a:t>
                      </a:r>
                      <a:r>
                        <a:rPr lang="zh-CN" altLang="en-US" sz="1600" dirty="0"/>
                        <a:t>年以上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中级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珠江委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评审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获得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中级</a:t>
                      </a:r>
                      <a:r>
                        <a:rPr lang="en-US" altLang="zh-CN" sz="1600" dirty="0"/>
                        <a:t>5</a:t>
                      </a:r>
                      <a:r>
                        <a:rPr lang="zh-CN" altLang="en-US" sz="1600" dirty="0"/>
                        <a:t>年以上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高级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109">
                <a:tc v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获得高级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年以上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正高级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水利部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评审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140327"/>
                  </a:ext>
                </a:extLst>
              </a:tr>
              <a:tr h="440109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硕士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见习期满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助理级（初级）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右江水利公司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认定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从事专业技术工作</a:t>
                      </a:r>
                      <a:r>
                        <a:rPr lang="en-US" altLang="zh-CN" sz="1600" dirty="0"/>
                        <a:t>3</a:t>
                      </a:r>
                      <a:r>
                        <a:rPr lang="zh-CN" altLang="en-US" sz="1600" dirty="0"/>
                        <a:t>年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中级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01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获得中级</a:t>
                      </a:r>
                      <a:r>
                        <a:rPr lang="en-US" altLang="zh-CN" sz="1600" dirty="0"/>
                        <a:t>4</a:t>
                      </a:r>
                      <a:r>
                        <a:rPr lang="zh-CN" altLang="en-US" sz="1600" dirty="0"/>
                        <a:t>年以上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高级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珠江委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/>
                        <a:t>评审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109">
                <a:tc vMerge="1"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solidFill>
                          <a:schemeClr val="bg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 anchorCtr="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获得高级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年以上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正高级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水利部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评审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68053"/>
                  </a:ext>
                </a:extLst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244549" y="5603748"/>
            <a:ext cx="1224136" cy="88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499485" y="164400"/>
            <a:ext cx="346761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我们为你们提供的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3745736" y="1866958"/>
            <a:ext cx="4251322" cy="3608424"/>
            <a:chOff x="4335780" y="2097038"/>
            <a:chExt cx="3520440" cy="3518952"/>
          </a:xfrm>
        </p:grpSpPr>
        <p:sp>
          <p:nvSpPr>
            <p:cNvPr id="10" name="Freeform 19"/>
            <p:cNvSpPr/>
            <p:nvPr/>
          </p:nvSpPr>
          <p:spPr bwMode="auto">
            <a:xfrm>
              <a:off x="4860576" y="2098524"/>
              <a:ext cx="1230965" cy="1057024"/>
            </a:xfrm>
            <a:custGeom>
              <a:avLst/>
              <a:gdLst>
                <a:gd name="T0" fmla="*/ 307662257 w 893"/>
                <a:gd name="T1" fmla="*/ 1104450821 h 767"/>
                <a:gd name="T2" fmla="*/ 309828965 w 893"/>
                <a:gd name="T3" fmla="*/ 1108781724 h 767"/>
                <a:gd name="T4" fmla="*/ 309828965 w 893"/>
                <a:gd name="T5" fmla="*/ 1113114098 h 767"/>
                <a:gd name="T6" fmla="*/ 307662257 w 893"/>
                <a:gd name="T7" fmla="*/ 1117445001 h 767"/>
                <a:gd name="T8" fmla="*/ 305495549 w 893"/>
                <a:gd name="T9" fmla="*/ 1121775903 h 767"/>
                <a:gd name="T10" fmla="*/ 305495549 w 893"/>
                <a:gd name="T11" fmla="*/ 1123942091 h 767"/>
                <a:gd name="T12" fmla="*/ 305495549 w 893"/>
                <a:gd name="T13" fmla="*/ 1126106806 h 767"/>
                <a:gd name="T14" fmla="*/ 242662484 w 893"/>
                <a:gd name="T15" fmla="*/ 1206233656 h 767"/>
                <a:gd name="T16" fmla="*/ 242662484 w 893"/>
                <a:gd name="T17" fmla="*/ 1206233656 h 767"/>
                <a:gd name="T18" fmla="*/ 242662484 w 893"/>
                <a:gd name="T19" fmla="*/ 1206233656 h 767"/>
                <a:gd name="T20" fmla="*/ 242662484 w 893"/>
                <a:gd name="T21" fmla="*/ 1206233656 h 767"/>
                <a:gd name="T22" fmla="*/ 212330041 w 893"/>
                <a:gd name="T23" fmla="*/ 1214896933 h 767"/>
                <a:gd name="T24" fmla="*/ 97498924 w 893"/>
                <a:gd name="T25" fmla="*/ 1383812439 h 767"/>
                <a:gd name="T26" fmla="*/ 151663684 w 893"/>
                <a:gd name="T27" fmla="*/ 1507251259 h 767"/>
                <a:gd name="T28" fmla="*/ 402993001 w 893"/>
                <a:gd name="T29" fmla="*/ 1509415975 h 767"/>
                <a:gd name="T30" fmla="*/ 452825817 w 893"/>
                <a:gd name="T31" fmla="*/ 1427124409 h 767"/>
                <a:gd name="T32" fmla="*/ 478826315 w 893"/>
                <a:gd name="T33" fmla="*/ 1388143342 h 767"/>
                <a:gd name="T34" fmla="*/ 543824617 w 893"/>
                <a:gd name="T35" fmla="*/ 1353494649 h 767"/>
                <a:gd name="T36" fmla="*/ 545991325 w 893"/>
                <a:gd name="T37" fmla="*/ 1353494649 h 767"/>
                <a:gd name="T38" fmla="*/ 548158033 w 893"/>
                <a:gd name="T39" fmla="*/ 1353494649 h 767"/>
                <a:gd name="T40" fmla="*/ 554658157 w 893"/>
                <a:gd name="T41" fmla="*/ 1351328462 h 767"/>
                <a:gd name="T42" fmla="*/ 556824866 w 893"/>
                <a:gd name="T43" fmla="*/ 1351328462 h 767"/>
                <a:gd name="T44" fmla="*/ 567658406 w 893"/>
                <a:gd name="T45" fmla="*/ 1355659364 h 767"/>
                <a:gd name="T46" fmla="*/ 565491698 w 893"/>
                <a:gd name="T47" fmla="*/ 1359990267 h 767"/>
                <a:gd name="T48" fmla="*/ 866652359 w 893"/>
                <a:gd name="T49" fmla="*/ 1661007870 h 767"/>
                <a:gd name="T50" fmla="*/ 1932635982 w 893"/>
                <a:gd name="T51" fmla="*/ 807765592 h 767"/>
                <a:gd name="T52" fmla="*/ 1930469274 w 893"/>
                <a:gd name="T53" fmla="*/ 805599405 h 767"/>
                <a:gd name="T54" fmla="*/ 1928302566 w 893"/>
                <a:gd name="T55" fmla="*/ 803434690 h 767"/>
                <a:gd name="T56" fmla="*/ 1863304265 w 893"/>
                <a:gd name="T57" fmla="*/ 799102315 h 767"/>
                <a:gd name="T58" fmla="*/ 1863304265 w 893"/>
                <a:gd name="T59" fmla="*/ 799102315 h 767"/>
                <a:gd name="T60" fmla="*/ 1852470724 w 893"/>
                <a:gd name="T61" fmla="*/ 805599405 h 767"/>
                <a:gd name="T62" fmla="*/ 1852470724 w 893"/>
                <a:gd name="T63" fmla="*/ 805599405 h 767"/>
                <a:gd name="T64" fmla="*/ 1752805091 w 893"/>
                <a:gd name="T65" fmla="*/ 829421577 h 767"/>
                <a:gd name="T66" fmla="*/ 1592474574 w 893"/>
                <a:gd name="T67" fmla="*/ 760122720 h 767"/>
                <a:gd name="T68" fmla="*/ 1566475548 w 893"/>
                <a:gd name="T69" fmla="*/ 489422907 h 767"/>
                <a:gd name="T70" fmla="*/ 1752805091 w 893"/>
                <a:gd name="T71" fmla="*/ 387640072 h 767"/>
                <a:gd name="T72" fmla="*/ 1845970599 w 893"/>
                <a:gd name="T73" fmla="*/ 407131341 h 767"/>
                <a:gd name="T74" fmla="*/ 1869804389 w 893"/>
                <a:gd name="T75" fmla="*/ 420124049 h 767"/>
                <a:gd name="T76" fmla="*/ 1934802690 w 893"/>
                <a:gd name="T77" fmla="*/ 411462244 h 767"/>
                <a:gd name="T78" fmla="*/ 0 w 893"/>
                <a:gd name="T79" fmla="*/ 792606697 h 767"/>
                <a:gd name="T80" fmla="*/ 301162133 w 893"/>
                <a:gd name="T81" fmla="*/ 1093622829 h 76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93" h="767">
                  <a:moveTo>
                    <a:pt x="142" y="510"/>
                  </a:moveTo>
                  <a:cubicBezTo>
                    <a:pt x="142" y="510"/>
                    <a:pt x="142" y="510"/>
                    <a:pt x="142" y="510"/>
                  </a:cubicBezTo>
                  <a:cubicBezTo>
                    <a:pt x="143" y="511"/>
                    <a:pt x="143" y="511"/>
                    <a:pt x="143" y="511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2"/>
                    <a:pt x="143" y="512"/>
                    <a:pt x="143" y="512"/>
                  </a:cubicBezTo>
                  <a:cubicBezTo>
                    <a:pt x="143" y="513"/>
                    <a:pt x="143" y="514"/>
                    <a:pt x="143" y="514"/>
                  </a:cubicBezTo>
                  <a:cubicBezTo>
                    <a:pt x="142" y="515"/>
                    <a:pt x="142" y="515"/>
                    <a:pt x="142" y="515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7"/>
                    <a:pt x="142" y="517"/>
                    <a:pt x="142" y="517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8"/>
                    <a:pt x="141" y="518"/>
                    <a:pt x="141" y="518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19"/>
                    <a:pt x="141" y="519"/>
                  </a:cubicBezTo>
                  <a:cubicBezTo>
                    <a:pt x="141" y="519"/>
                    <a:pt x="141" y="520"/>
                    <a:pt x="141" y="520"/>
                  </a:cubicBezTo>
                  <a:cubicBezTo>
                    <a:pt x="139" y="530"/>
                    <a:pt x="134" y="539"/>
                    <a:pt x="126" y="547"/>
                  </a:cubicBezTo>
                  <a:cubicBezTo>
                    <a:pt x="122" y="551"/>
                    <a:pt x="117" y="554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12" y="557"/>
                    <a:pt x="112" y="557"/>
                    <a:pt x="112" y="557"/>
                  </a:cubicBezTo>
                  <a:cubicBezTo>
                    <a:pt x="106" y="559"/>
                    <a:pt x="102" y="560"/>
                    <a:pt x="98" y="561"/>
                  </a:cubicBezTo>
                  <a:cubicBezTo>
                    <a:pt x="87" y="565"/>
                    <a:pt x="77" y="572"/>
                    <a:pt x="69" y="580"/>
                  </a:cubicBezTo>
                  <a:cubicBezTo>
                    <a:pt x="53" y="596"/>
                    <a:pt x="45" y="617"/>
                    <a:pt x="45" y="639"/>
                  </a:cubicBezTo>
                  <a:cubicBezTo>
                    <a:pt x="45" y="641"/>
                    <a:pt x="45" y="643"/>
                    <a:pt x="45" y="646"/>
                  </a:cubicBezTo>
                  <a:cubicBezTo>
                    <a:pt x="47" y="664"/>
                    <a:pt x="56" y="682"/>
                    <a:pt x="70" y="696"/>
                  </a:cubicBezTo>
                  <a:cubicBezTo>
                    <a:pt x="86" y="713"/>
                    <a:pt x="108" y="721"/>
                    <a:pt x="130" y="721"/>
                  </a:cubicBezTo>
                  <a:cubicBezTo>
                    <a:pt x="150" y="721"/>
                    <a:pt x="171" y="713"/>
                    <a:pt x="186" y="697"/>
                  </a:cubicBezTo>
                  <a:cubicBezTo>
                    <a:pt x="195" y="688"/>
                    <a:pt x="202" y="677"/>
                    <a:pt x="206" y="666"/>
                  </a:cubicBezTo>
                  <a:cubicBezTo>
                    <a:pt x="206" y="663"/>
                    <a:pt x="208" y="661"/>
                    <a:pt x="209" y="659"/>
                  </a:cubicBezTo>
                  <a:cubicBezTo>
                    <a:pt x="211" y="652"/>
                    <a:pt x="216" y="647"/>
                    <a:pt x="221" y="641"/>
                  </a:cubicBezTo>
                  <a:cubicBezTo>
                    <a:pt x="221" y="641"/>
                    <a:pt x="221" y="641"/>
                    <a:pt x="221" y="641"/>
                  </a:cubicBezTo>
                  <a:cubicBezTo>
                    <a:pt x="229" y="634"/>
                    <a:pt x="238" y="628"/>
                    <a:pt x="248" y="626"/>
                  </a:cubicBezTo>
                  <a:cubicBezTo>
                    <a:pt x="249" y="626"/>
                    <a:pt x="250" y="625"/>
                    <a:pt x="251" y="625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2" y="625"/>
                    <a:pt x="252" y="625"/>
                    <a:pt x="252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3" y="625"/>
                    <a:pt x="253" y="625"/>
                    <a:pt x="253" y="625"/>
                  </a:cubicBezTo>
                  <a:cubicBezTo>
                    <a:pt x="254" y="625"/>
                    <a:pt x="255" y="624"/>
                    <a:pt x="256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7" y="624"/>
                    <a:pt x="257" y="624"/>
                    <a:pt x="257" y="624"/>
                  </a:cubicBezTo>
                  <a:cubicBezTo>
                    <a:pt x="258" y="624"/>
                    <a:pt x="258" y="624"/>
                    <a:pt x="258" y="624"/>
                  </a:cubicBezTo>
                  <a:cubicBezTo>
                    <a:pt x="259" y="624"/>
                    <a:pt x="261" y="625"/>
                    <a:pt x="262" y="626"/>
                  </a:cubicBezTo>
                  <a:cubicBezTo>
                    <a:pt x="262" y="626"/>
                    <a:pt x="261" y="627"/>
                    <a:pt x="262" y="627"/>
                  </a:cubicBezTo>
                  <a:cubicBezTo>
                    <a:pt x="262" y="627"/>
                    <a:pt x="261" y="628"/>
                    <a:pt x="261" y="628"/>
                  </a:cubicBezTo>
                  <a:cubicBezTo>
                    <a:pt x="262" y="628"/>
                    <a:pt x="262" y="628"/>
                    <a:pt x="262" y="628"/>
                  </a:cubicBezTo>
                  <a:cubicBezTo>
                    <a:pt x="400" y="767"/>
                    <a:pt x="400" y="767"/>
                    <a:pt x="400" y="767"/>
                  </a:cubicBezTo>
                  <a:cubicBezTo>
                    <a:pt x="536" y="635"/>
                    <a:pt x="715" y="567"/>
                    <a:pt x="892" y="566"/>
                  </a:cubicBezTo>
                  <a:cubicBezTo>
                    <a:pt x="892" y="373"/>
                    <a:pt x="892" y="373"/>
                    <a:pt x="892" y="373"/>
                  </a:cubicBezTo>
                  <a:cubicBezTo>
                    <a:pt x="892" y="373"/>
                    <a:pt x="893" y="373"/>
                    <a:pt x="893" y="373"/>
                  </a:cubicBezTo>
                  <a:cubicBezTo>
                    <a:pt x="892" y="373"/>
                    <a:pt x="892" y="372"/>
                    <a:pt x="891" y="372"/>
                  </a:cubicBezTo>
                  <a:cubicBezTo>
                    <a:pt x="891" y="372"/>
                    <a:pt x="891" y="372"/>
                    <a:pt x="891" y="372"/>
                  </a:cubicBezTo>
                  <a:cubicBezTo>
                    <a:pt x="891" y="371"/>
                    <a:pt x="890" y="371"/>
                    <a:pt x="890" y="371"/>
                  </a:cubicBezTo>
                  <a:cubicBezTo>
                    <a:pt x="885" y="368"/>
                    <a:pt x="880" y="367"/>
                    <a:pt x="874" y="367"/>
                  </a:cubicBezTo>
                  <a:cubicBezTo>
                    <a:pt x="869" y="367"/>
                    <a:pt x="864" y="368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60" y="369"/>
                    <a:pt x="860" y="369"/>
                    <a:pt x="860" y="369"/>
                  </a:cubicBezTo>
                  <a:cubicBezTo>
                    <a:pt x="858" y="370"/>
                    <a:pt x="857" y="371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5" y="372"/>
                    <a:pt x="855" y="372"/>
                    <a:pt x="855" y="372"/>
                  </a:cubicBezTo>
                  <a:cubicBezTo>
                    <a:pt x="854" y="373"/>
                    <a:pt x="854" y="373"/>
                    <a:pt x="854" y="373"/>
                  </a:cubicBezTo>
                  <a:cubicBezTo>
                    <a:pt x="841" y="379"/>
                    <a:pt x="825" y="383"/>
                    <a:pt x="809" y="383"/>
                  </a:cubicBezTo>
                  <a:cubicBezTo>
                    <a:pt x="785" y="383"/>
                    <a:pt x="762" y="374"/>
                    <a:pt x="745" y="360"/>
                  </a:cubicBezTo>
                  <a:cubicBezTo>
                    <a:pt x="741" y="357"/>
                    <a:pt x="738" y="354"/>
                    <a:pt x="735" y="351"/>
                  </a:cubicBezTo>
                  <a:cubicBezTo>
                    <a:pt x="717" y="334"/>
                    <a:pt x="706" y="309"/>
                    <a:pt x="706" y="282"/>
                  </a:cubicBezTo>
                  <a:cubicBezTo>
                    <a:pt x="706" y="261"/>
                    <a:pt x="712" y="242"/>
                    <a:pt x="723" y="226"/>
                  </a:cubicBezTo>
                  <a:cubicBezTo>
                    <a:pt x="727" y="220"/>
                    <a:pt x="732" y="213"/>
                    <a:pt x="738" y="208"/>
                  </a:cubicBezTo>
                  <a:cubicBezTo>
                    <a:pt x="756" y="190"/>
                    <a:pt x="782" y="179"/>
                    <a:pt x="809" y="179"/>
                  </a:cubicBezTo>
                  <a:cubicBezTo>
                    <a:pt x="824" y="179"/>
                    <a:pt x="838" y="182"/>
                    <a:pt x="851" y="188"/>
                  </a:cubicBezTo>
                  <a:cubicBezTo>
                    <a:pt x="851" y="188"/>
                    <a:pt x="851" y="188"/>
                    <a:pt x="852" y="188"/>
                  </a:cubicBezTo>
                  <a:cubicBezTo>
                    <a:pt x="852" y="188"/>
                    <a:pt x="852" y="188"/>
                    <a:pt x="852" y="188"/>
                  </a:cubicBezTo>
                  <a:cubicBezTo>
                    <a:pt x="856" y="191"/>
                    <a:pt x="859" y="192"/>
                    <a:pt x="863" y="194"/>
                  </a:cubicBezTo>
                  <a:cubicBezTo>
                    <a:pt x="866" y="195"/>
                    <a:pt x="870" y="196"/>
                    <a:pt x="874" y="196"/>
                  </a:cubicBezTo>
                  <a:cubicBezTo>
                    <a:pt x="881" y="196"/>
                    <a:pt x="887" y="193"/>
                    <a:pt x="893" y="190"/>
                  </a:cubicBezTo>
                  <a:cubicBezTo>
                    <a:pt x="892" y="0"/>
                    <a:pt x="892" y="0"/>
                    <a:pt x="892" y="0"/>
                  </a:cubicBezTo>
                  <a:cubicBezTo>
                    <a:pt x="570" y="1"/>
                    <a:pt x="249" y="122"/>
                    <a:pt x="0" y="366"/>
                  </a:cubicBezTo>
                  <a:cubicBezTo>
                    <a:pt x="138" y="504"/>
                    <a:pt x="138" y="504"/>
                    <a:pt x="138" y="504"/>
                  </a:cubicBezTo>
                  <a:cubicBezTo>
                    <a:pt x="139" y="505"/>
                    <a:pt x="139" y="505"/>
                    <a:pt x="139" y="505"/>
                  </a:cubicBezTo>
                  <a:cubicBezTo>
                    <a:pt x="140" y="507"/>
                    <a:pt x="142" y="508"/>
                    <a:pt x="142" y="51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4856115" y="4551533"/>
              <a:ext cx="1482213" cy="1064457"/>
            </a:xfrm>
            <a:custGeom>
              <a:avLst/>
              <a:gdLst>
                <a:gd name="T0" fmla="*/ 1933596415 w 1075"/>
                <a:gd name="T1" fmla="*/ 1235644559 h 772"/>
                <a:gd name="T2" fmla="*/ 1935765134 w 1075"/>
                <a:gd name="T3" fmla="*/ 1229141213 h 772"/>
                <a:gd name="T4" fmla="*/ 1940099628 w 1075"/>
                <a:gd name="T5" fmla="*/ 1229141213 h 772"/>
                <a:gd name="T6" fmla="*/ 1944435594 w 1075"/>
                <a:gd name="T7" fmla="*/ 1226973922 h 772"/>
                <a:gd name="T8" fmla="*/ 1946602841 w 1075"/>
                <a:gd name="T9" fmla="*/ 1224806631 h 772"/>
                <a:gd name="T10" fmla="*/ 1948771560 w 1075"/>
                <a:gd name="T11" fmla="*/ 1222637867 h 772"/>
                <a:gd name="T12" fmla="*/ 1953106054 w 1075"/>
                <a:gd name="T13" fmla="*/ 1220470576 h 772"/>
                <a:gd name="T14" fmla="*/ 2052821492 w 1075"/>
                <a:gd name="T15" fmla="*/ 1209631175 h 772"/>
                <a:gd name="T16" fmla="*/ 2052821492 w 1075"/>
                <a:gd name="T17" fmla="*/ 1209631175 h 772"/>
                <a:gd name="T18" fmla="*/ 2052821492 w 1075"/>
                <a:gd name="T19" fmla="*/ 1209631175 h 772"/>
                <a:gd name="T20" fmla="*/ 2052821492 w 1075"/>
                <a:gd name="T21" fmla="*/ 1209631175 h 772"/>
                <a:gd name="T22" fmla="*/ 2081001590 w 1075"/>
                <a:gd name="T23" fmla="*/ 1224806631 h 772"/>
                <a:gd name="T24" fmla="*/ 2147483647 w 1075"/>
                <a:gd name="T25" fmla="*/ 1187953846 h 772"/>
                <a:gd name="T26" fmla="*/ 2147483647 w 1075"/>
                <a:gd name="T27" fmla="*/ 1060052747 h 772"/>
                <a:gd name="T28" fmla="*/ 2147483647 w 1075"/>
                <a:gd name="T29" fmla="*/ 880126352 h 772"/>
                <a:gd name="T30" fmla="*/ 2061491952 w 1075"/>
                <a:gd name="T31" fmla="*/ 906139736 h 772"/>
                <a:gd name="T32" fmla="*/ 2013802215 w 1075"/>
                <a:gd name="T33" fmla="*/ 916979136 h 772"/>
                <a:gd name="T34" fmla="*/ 1944435594 w 1075"/>
                <a:gd name="T35" fmla="*/ 893133044 h 772"/>
                <a:gd name="T36" fmla="*/ 1942268347 w 1075"/>
                <a:gd name="T37" fmla="*/ 888796989 h 772"/>
                <a:gd name="T38" fmla="*/ 1942268347 w 1075"/>
                <a:gd name="T39" fmla="*/ 888796989 h 772"/>
                <a:gd name="T40" fmla="*/ 1935765134 w 1075"/>
                <a:gd name="T41" fmla="*/ 884462407 h 772"/>
                <a:gd name="T42" fmla="*/ 1933596415 w 1075"/>
                <a:gd name="T43" fmla="*/ 882293643 h 772"/>
                <a:gd name="T44" fmla="*/ 1927094675 w 1075"/>
                <a:gd name="T45" fmla="*/ 873623006 h 772"/>
                <a:gd name="T46" fmla="*/ 1924925956 w 1075"/>
                <a:gd name="T47" fmla="*/ 871455715 h 772"/>
                <a:gd name="T48" fmla="*/ 1924925956 w 1075"/>
                <a:gd name="T49" fmla="*/ 446566522 h 772"/>
                <a:gd name="T50" fmla="*/ 572275364 w 1075"/>
                <a:gd name="T51" fmla="*/ 294820802 h 772"/>
                <a:gd name="T52" fmla="*/ 574442611 w 1075"/>
                <a:gd name="T53" fmla="*/ 296988093 h 772"/>
                <a:gd name="T54" fmla="*/ 574442611 w 1075"/>
                <a:gd name="T55" fmla="*/ 301324148 h 772"/>
                <a:gd name="T56" fmla="*/ 617797853 w 1075"/>
                <a:gd name="T57" fmla="*/ 349014861 h 772"/>
                <a:gd name="T58" fmla="*/ 630802806 w 1075"/>
                <a:gd name="T59" fmla="*/ 353350916 h 772"/>
                <a:gd name="T60" fmla="*/ 630802806 w 1075"/>
                <a:gd name="T61" fmla="*/ 353350916 h 772"/>
                <a:gd name="T62" fmla="*/ 717511820 w 1075"/>
                <a:gd name="T63" fmla="*/ 407546446 h 772"/>
                <a:gd name="T64" fmla="*/ 782543947 w 1075"/>
                <a:gd name="T65" fmla="*/ 570131567 h 772"/>
                <a:gd name="T66" fmla="*/ 611294640 w 1075"/>
                <a:gd name="T67" fmla="*/ 778240109 h 772"/>
                <a:gd name="T68" fmla="*/ 403193304 w 1075"/>
                <a:gd name="T69" fmla="*/ 719708523 h 772"/>
                <a:gd name="T70" fmla="*/ 353336320 w 1075"/>
                <a:gd name="T71" fmla="*/ 641668372 h 772"/>
                <a:gd name="T72" fmla="*/ 344665861 w 1075"/>
                <a:gd name="T73" fmla="*/ 615654988 h 772"/>
                <a:gd name="T74" fmla="*/ 292640158 w 1075"/>
                <a:gd name="T75" fmla="*/ 574466149 h 772"/>
                <a:gd name="T76" fmla="*/ 1924925956 w 1075"/>
                <a:gd name="T77" fmla="*/ 1673540444 h 772"/>
                <a:gd name="T78" fmla="*/ 1924925956 w 1075"/>
                <a:gd name="T79" fmla="*/ 1248651251 h 7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075" h="772">
                  <a:moveTo>
                    <a:pt x="891" y="570"/>
                  </a:moveTo>
                  <a:cubicBezTo>
                    <a:pt x="892" y="570"/>
                    <a:pt x="892" y="570"/>
                    <a:pt x="892" y="570"/>
                  </a:cubicBezTo>
                  <a:cubicBezTo>
                    <a:pt x="892" y="568"/>
                    <a:pt x="892" y="568"/>
                    <a:pt x="892" y="568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3" y="567"/>
                    <a:pt x="893" y="567"/>
                    <a:pt x="893" y="567"/>
                  </a:cubicBezTo>
                  <a:cubicBezTo>
                    <a:pt x="894" y="567"/>
                    <a:pt x="894" y="567"/>
                    <a:pt x="895" y="567"/>
                  </a:cubicBezTo>
                  <a:cubicBezTo>
                    <a:pt x="896" y="567"/>
                    <a:pt x="896" y="567"/>
                    <a:pt x="896" y="567"/>
                  </a:cubicBezTo>
                  <a:cubicBezTo>
                    <a:pt x="897" y="566"/>
                    <a:pt x="897" y="566"/>
                    <a:pt x="897" y="566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8" y="565"/>
                    <a:pt x="898" y="565"/>
                    <a:pt x="898" y="565"/>
                  </a:cubicBezTo>
                  <a:cubicBezTo>
                    <a:pt x="899" y="565"/>
                    <a:pt x="899" y="565"/>
                    <a:pt x="899" y="565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899" y="564"/>
                    <a:pt x="899" y="564"/>
                    <a:pt x="899" y="564"/>
                  </a:cubicBezTo>
                  <a:cubicBezTo>
                    <a:pt x="900" y="564"/>
                    <a:pt x="900" y="564"/>
                    <a:pt x="901" y="563"/>
                  </a:cubicBezTo>
                  <a:cubicBezTo>
                    <a:pt x="909" y="558"/>
                    <a:pt x="919" y="555"/>
                    <a:pt x="929" y="555"/>
                  </a:cubicBezTo>
                  <a:cubicBezTo>
                    <a:pt x="935" y="555"/>
                    <a:pt x="941" y="556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47" y="558"/>
                    <a:pt x="947" y="558"/>
                    <a:pt x="947" y="558"/>
                  </a:cubicBezTo>
                  <a:cubicBezTo>
                    <a:pt x="952" y="560"/>
                    <a:pt x="957" y="562"/>
                    <a:pt x="960" y="565"/>
                  </a:cubicBezTo>
                  <a:cubicBezTo>
                    <a:pt x="970" y="569"/>
                    <a:pt x="982" y="572"/>
                    <a:pt x="994" y="572"/>
                  </a:cubicBezTo>
                  <a:cubicBezTo>
                    <a:pt x="1016" y="572"/>
                    <a:pt x="1037" y="563"/>
                    <a:pt x="1052" y="548"/>
                  </a:cubicBezTo>
                  <a:cubicBezTo>
                    <a:pt x="1054" y="546"/>
                    <a:pt x="1055" y="544"/>
                    <a:pt x="1057" y="542"/>
                  </a:cubicBezTo>
                  <a:cubicBezTo>
                    <a:pt x="1068" y="528"/>
                    <a:pt x="1075" y="509"/>
                    <a:pt x="1075" y="489"/>
                  </a:cubicBezTo>
                  <a:cubicBezTo>
                    <a:pt x="1075" y="466"/>
                    <a:pt x="1065" y="444"/>
                    <a:pt x="1050" y="429"/>
                  </a:cubicBezTo>
                  <a:cubicBezTo>
                    <a:pt x="1035" y="415"/>
                    <a:pt x="1016" y="406"/>
                    <a:pt x="994" y="406"/>
                  </a:cubicBezTo>
                  <a:cubicBezTo>
                    <a:pt x="981" y="406"/>
                    <a:pt x="968" y="409"/>
                    <a:pt x="957" y="414"/>
                  </a:cubicBezTo>
                  <a:cubicBezTo>
                    <a:pt x="955" y="416"/>
                    <a:pt x="953" y="417"/>
                    <a:pt x="951" y="418"/>
                  </a:cubicBezTo>
                  <a:cubicBezTo>
                    <a:pt x="944" y="421"/>
                    <a:pt x="937" y="423"/>
                    <a:pt x="929" y="423"/>
                  </a:cubicBezTo>
                  <a:cubicBezTo>
                    <a:pt x="929" y="423"/>
                    <a:pt x="929" y="423"/>
                    <a:pt x="929" y="423"/>
                  </a:cubicBezTo>
                  <a:cubicBezTo>
                    <a:pt x="918" y="423"/>
                    <a:pt x="908" y="419"/>
                    <a:pt x="900" y="413"/>
                  </a:cubicBezTo>
                  <a:cubicBezTo>
                    <a:pt x="899" y="413"/>
                    <a:pt x="898" y="412"/>
                    <a:pt x="897" y="412"/>
                  </a:cubicBezTo>
                  <a:cubicBezTo>
                    <a:pt x="897" y="411"/>
                    <a:pt x="897" y="411"/>
                    <a:pt x="897" y="411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6" y="410"/>
                    <a:pt x="896" y="410"/>
                    <a:pt x="896" y="410"/>
                  </a:cubicBezTo>
                  <a:cubicBezTo>
                    <a:pt x="895" y="410"/>
                    <a:pt x="895" y="410"/>
                    <a:pt x="895" y="410"/>
                  </a:cubicBezTo>
                  <a:cubicBezTo>
                    <a:pt x="894" y="410"/>
                    <a:pt x="894" y="409"/>
                    <a:pt x="893" y="408"/>
                  </a:cubicBezTo>
                  <a:cubicBezTo>
                    <a:pt x="892" y="408"/>
                    <a:pt x="892" y="408"/>
                    <a:pt x="892" y="408"/>
                  </a:cubicBezTo>
                  <a:cubicBezTo>
                    <a:pt x="892" y="407"/>
                    <a:pt x="892" y="407"/>
                    <a:pt x="892" y="407"/>
                  </a:cubicBezTo>
                  <a:cubicBezTo>
                    <a:pt x="891" y="407"/>
                    <a:pt x="891" y="407"/>
                    <a:pt x="891" y="407"/>
                  </a:cubicBezTo>
                  <a:cubicBezTo>
                    <a:pt x="890" y="406"/>
                    <a:pt x="890" y="404"/>
                    <a:pt x="889" y="403"/>
                  </a:cubicBezTo>
                  <a:cubicBezTo>
                    <a:pt x="889" y="403"/>
                    <a:pt x="889" y="403"/>
                    <a:pt x="889" y="403"/>
                  </a:cubicBezTo>
                  <a:cubicBezTo>
                    <a:pt x="889" y="402"/>
                    <a:pt x="888" y="402"/>
                    <a:pt x="888" y="402"/>
                  </a:cubicBezTo>
                  <a:cubicBezTo>
                    <a:pt x="888" y="401"/>
                    <a:pt x="888" y="401"/>
                    <a:pt x="888" y="401"/>
                  </a:cubicBezTo>
                  <a:cubicBezTo>
                    <a:pt x="888" y="206"/>
                    <a:pt x="888" y="206"/>
                    <a:pt x="888" y="206"/>
                  </a:cubicBezTo>
                  <a:cubicBezTo>
                    <a:pt x="696" y="202"/>
                    <a:pt x="526" y="124"/>
                    <a:pt x="400" y="0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4" y="136"/>
                    <a:pt x="264" y="136"/>
                  </a:cubicBezTo>
                  <a:cubicBezTo>
                    <a:pt x="264" y="136"/>
                    <a:pt x="265" y="137"/>
                    <a:pt x="265" y="137"/>
                  </a:cubicBezTo>
                  <a:cubicBezTo>
                    <a:pt x="265" y="138"/>
                    <a:pt x="265" y="138"/>
                    <a:pt x="265" y="138"/>
                  </a:cubicBezTo>
                  <a:cubicBezTo>
                    <a:pt x="265" y="138"/>
                    <a:pt x="265" y="139"/>
                    <a:pt x="265" y="139"/>
                  </a:cubicBezTo>
                  <a:cubicBezTo>
                    <a:pt x="267" y="144"/>
                    <a:pt x="269" y="149"/>
                    <a:pt x="274" y="154"/>
                  </a:cubicBezTo>
                  <a:cubicBezTo>
                    <a:pt x="277" y="157"/>
                    <a:pt x="281" y="160"/>
                    <a:pt x="285" y="161"/>
                  </a:cubicBezTo>
                  <a:cubicBezTo>
                    <a:pt x="285" y="161"/>
                    <a:pt x="285" y="161"/>
                    <a:pt x="285" y="161"/>
                  </a:cubicBezTo>
                  <a:cubicBezTo>
                    <a:pt x="287" y="162"/>
                    <a:pt x="289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1" y="163"/>
                    <a:pt x="291" y="163"/>
                    <a:pt x="291" y="163"/>
                  </a:cubicBezTo>
                  <a:cubicBezTo>
                    <a:pt x="292" y="163"/>
                    <a:pt x="292" y="163"/>
                    <a:pt x="292" y="163"/>
                  </a:cubicBezTo>
                  <a:cubicBezTo>
                    <a:pt x="306" y="168"/>
                    <a:pt x="319" y="176"/>
                    <a:pt x="331" y="188"/>
                  </a:cubicBezTo>
                  <a:cubicBezTo>
                    <a:pt x="348" y="205"/>
                    <a:pt x="358" y="227"/>
                    <a:pt x="360" y="250"/>
                  </a:cubicBezTo>
                  <a:cubicBezTo>
                    <a:pt x="361" y="254"/>
                    <a:pt x="361" y="258"/>
                    <a:pt x="361" y="263"/>
                  </a:cubicBezTo>
                  <a:cubicBezTo>
                    <a:pt x="361" y="288"/>
                    <a:pt x="352" y="313"/>
                    <a:pt x="332" y="332"/>
                  </a:cubicBezTo>
                  <a:cubicBezTo>
                    <a:pt x="318" y="347"/>
                    <a:pt x="300" y="356"/>
                    <a:pt x="282" y="359"/>
                  </a:cubicBezTo>
                  <a:cubicBezTo>
                    <a:pt x="274" y="361"/>
                    <a:pt x="266" y="362"/>
                    <a:pt x="258" y="362"/>
                  </a:cubicBezTo>
                  <a:cubicBezTo>
                    <a:pt x="232" y="362"/>
                    <a:pt x="206" y="352"/>
                    <a:pt x="186" y="332"/>
                  </a:cubicBezTo>
                  <a:cubicBezTo>
                    <a:pt x="176" y="322"/>
                    <a:pt x="168" y="309"/>
                    <a:pt x="163" y="296"/>
                  </a:cubicBezTo>
                  <a:cubicBezTo>
                    <a:pt x="163" y="296"/>
                    <a:pt x="163" y="296"/>
                    <a:pt x="163" y="296"/>
                  </a:cubicBezTo>
                  <a:cubicBezTo>
                    <a:pt x="163" y="295"/>
                    <a:pt x="163" y="295"/>
                    <a:pt x="163" y="295"/>
                  </a:cubicBezTo>
                  <a:cubicBezTo>
                    <a:pt x="162" y="291"/>
                    <a:pt x="161" y="287"/>
                    <a:pt x="159" y="284"/>
                  </a:cubicBezTo>
                  <a:cubicBezTo>
                    <a:pt x="158" y="280"/>
                    <a:pt x="155" y="277"/>
                    <a:pt x="153" y="275"/>
                  </a:cubicBezTo>
                  <a:cubicBezTo>
                    <a:pt x="148" y="270"/>
                    <a:pt x="141" y="267"/>
                    <a:pt x="135" y="265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228" y="627"/>
                    <a:pt x="540" y="768"/>
                    <a:pt x="888" y="772"/>
                  </a:cubicBezTo>
                  <a:cubicBezTo>
                    <a:pt x="888" y="577"/>
                    <a:pt x="888" y="577"/>
                    <a:pt x="888" y="577"/>
                  </a:cubicBezTo>
                  <a:cubicBezTo>
                    <a:pt x="888" y="576"/>
                    <a:pt x="888" y="576"/>
                    <a:pt x="888" y="576"/>
                  </a:cubicBezTo>
                  <a:cubicBezTo>
                    <a:pt x="888" y="574"/>
                    <a:pt x="889" y="572"/>
                    <a:pt x="891" y="57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12" name="Freeform 23"/>
            <p:cNvSpPr/>
            <p:nvPr/>
          </p:nvSpPr>
          <p:spPr bwMode="auto">
            <a:xfrm>
              <a:off x="6800683" y="2624806"/>
              <a:ext cx="1055537" cy="1230964"/>
            </a:xfrm>
            <a:custGeom>
              <a:avLst/>
              <a:gdLst>
                <a:gd name="T0" fmla="*/ 552111734 w 766"/>
                <a:gd name="T1" fmla="*/ 303328841 h 893"/>
                <a:gd name="T2" fmla="*/ 547781279 w 766"/>
                <a:gd name="T3" fmla="*/ 305495549 h 893"/>
                <a:gd name="T4" fmla="*/ 547781279 w 766"/>
                <a:gd name="T5" fmla="*/ 305495549 h 893"/>
                <a:gd name="T6" fmla="*/ 530459457 w 766"/>
                <a:gd name="T7" fmla="*/ 303328841 h 893"/>
                <a:gd name="T8" fmla="*/ 536955876 w 766"/>
                <a:gd name="T9" fmla="*/ 303328841 h 893"/>
                <a:gd name="T10" fmla="*/ 534789912 w 766"/>
                <a:gd name="T11" fmla="*/ 301162133 h 893"/>
                <a:gd name="T12" fmla="*/ 532625420 w 766"/>
                <a:gd name="T13" fmla="*/ 301162133 h 893"/>
                <a:gd name="T14" fmla="*/ 532625420 w 766"/>
                <a:gd name="T15" fmla="*/ 298995424 h 893"/>
                <a:gd name="T16" fmla="*/ 472000515 w 766"/>
                <a:gd name="T17" fmla="*/ 268662982 h 893"/>
                <a:gd name="T18" fmla="*/ 450349710 w 766"/>
                <a:gd name="T19" fmla="*/ 238329068 h 893"/>
                <a:gd name="T20" fmla="*/ 450349710 w 766"/>
                <a:gd name="T21" fmla="*/ 238329068 h 893"/>
                <a:gd name="T22" fmla="*/ 448185218 w 766"/>
                <a:gd name="T23" fmla="*/ 236162359 h 893"/>
                <a:gd name="T24" fmla="*/ 448185218 w 766"/>
                <a:gd name="T25" fmla="*/ 236162359 h 893"/>
                <a:gd name="T26" fmla="*/ 398385716 w 766"/>
                <a:gd name="T27" fmla="*/ 142998324 h 893"/>
                <a:gd name="T28" fmla="*/ 240330713 w 766"/>
                <a:gd name="T29" fmla="*/ 95332216 h 893"/>
                <a:gd name="T30" fmla="*/ 95265606 w 766"/>
                <a:gd name="T31" fmla="*/ 279495051 h 893"/>
                <a:gd name="T32" fmla="*/ 145065108 w 766"/>
                <a:gd name="T33" fmla="*/ 398661057 h 893"/>
                <a:gd name="T34" fmla="*/ 229505310 w 766"/>
                <a:gd name="T35" fmla="*/ 446325693 h 893"/>
                <a:gd name="T36" fmla="*/ 268477938 w 766"/>
                <a:gd name="T37" fmla="*/ 470159482 h 893"/>
                <a:gd name="T38" fmla="*/ 303120110 w 766"/>
                <a:gd name="T39" fmla="*/ 537324492 h 893"/>
                <a:gd name="T40" fmla="*/ 303120110 w 766"/>
                <a:gd name="T41" fmla="*/ 539491200 h 893"/>
                <a:gd name="T42" fmla="*/ 287964252 w 766"/>
                <a:gd name="T43" fmla="*/ 548158033 h 893"/>
                <a:gd name="T44" fmla="*/ 296625163 w 766"/>
                <a:gd name="T45" fmla="*/ 550324741 h 893"/>
                <a:gd name="T46" fmla="*/ 298789655 w 766"/>
                <a:gd name="T47" fmla="*/ 558991574 h 893"/>
                <a:gd name="T48" fmla="*/ 298789655 w 766"/>
                <a:gd name="T49" fmla="*/ 563324990 h 893"/>
                <a:gd name="T50" fmla="*/ 433029359 w 766"/>
                <a:gd name="T51" fmla="*/ 1934802690 h 893"/>
                <a:gd name="T52" fmla="*/ 861726791 w 766"/>
                <a:gd name="T53" fmla="*/ 1889303291 h 893"/>
                <a:gd name="T54" fmla="*/ 848735425 w 766"/>
                <a:gd name="T55" fmla="*/ 1845970599 h 893"/>
                <a:gd name="T56" fmla="*/ 848735425 w 766"/>
                <a:gd name="T57" fmla="*/ 1845970599 h 893"/>
                <a:gd name="T58" fmla="*/ 824920127 w 766"/>
                <a:gd name="T59" fmla="*/ 1746304967 h 893"/>
                <a:gd name="T60" fmla="*/ 896368964 w 766"/>
                <a:gd name="T61" fmla="*/ 1583807742 h 893"/>
                <a:gd name="T62" fmla="*/ 1182168723 w 766"/>
                <a:gd name="T63" fmla="*/ 1572975673 h 893"/>
                <a:gd name="T64" fmla="*/ 1249287104 w 766"/>
                <a:gd name="T65" fmla="*/ 1837303766 h 893"/>
                <a:gd name="T66" fmla="*/ 1247122612 w 766"/>
                <a:gd name="T67" fmla="*/ 1839470475 h 893"/>
                <a:gd name="T68" fmla="*/ 1231966754 w 766"/>
                <a:gd name="T69" fmla="*/ 1889303291 h 893"/>
                <a:gd name="T70" fmla="*/ 1658499694 w 766"/>
                <a:gd name="T71" fmla="*/ 1934802690 h 893"/>
                <a:gd name="T72" fmla="*/ 565103100 w 766"/>
                <a:gd name="T73" fmla="*/ 298995424 h 89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66" h="893">
                  <a:moveTo>
                    <a:pt x="255" y="140"/>
                  </a:moveTo>
                  <a:cubicBezTo>
                    <a:pt x="255" y="140"/>
                    <a:pt x="255" y="140"/>
                    <a:pt x="255" y="140"/>
                  </a:cubicBezTo>
                  <a:cubicBezTo>
                    <a:pt x="254" y="140"/>
                    <a:pt x="254" y="140"/>
                    <a:pt x="254" y="140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53" y="141"/>
                    <a:pt x="253" y="141"/>
                    <a:pt x="253" y="141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45" y="140"/>
                    <a:pt x="247" y="140"/>
                    <a:pt x="246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7" y="139"/>
                    <a:pt x="247" y="139"/>
                    <a:pt x="247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9"/>
                    <a:pt x="246" y="139"/>
                    <a:pt x="246" y="139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6" y="138"/>
                    <a:pt x="246" y="138"/>
                    <a:pt x="246" y="138"/>
                  </a:cubicBezTo>
                  <a:cubicBezTo>
                    <a:pt x="245" y="138"/>
                    <a:pt x="245" y="138"/>
                    <a:pt x="244" y="138"/>
                  </a:cubicBezTo>
                  <a:cubicBezTo>
                    <a:pt x="235" y="136"/>
                    <a:pt x="225" y="131"/>
                    <a:pt x="218" y="124"/>
                  </a:cubicBezTo>
                  <a:cubicBezTo>
                    <a:pt x="214" y="120"/>
                    <a:pt x="210" y="115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10"/>
                    <a:pt x="208" y="110"/>
                    <a:pt x="208" y="110"/>
                  </a:cubicBezTo>
                  <a:cubicBezTo>
                    <a:pt x="208" y="109"/>
                    <a:pt x="208" y="109"/>
                    <a:pt x="208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7" y="109"/>
                    <a:pt x="207" y="109"/>
                    <a:pt x="207" y="109"/>
                  </a:cubicBezTo>
                  <a:cubicBezTo>
                    <a:pt x="205" y="104"/>
                    <a:pt x="204" y="99"/>
                    <a:pt x="203" y="95"/>
                  </a:cubicBezTo>
                  <a:cubicBezTo>
                    <a:pt x="199" y="85"/>
                    <a:pt x="193" y="75"/>
                    <a:pt x="184" y="66"/>
                  </a:cubicBezTo>
                  <a:cubicBezTo>
                    <a:pt x="168" y="50"/>
                    <a:pt x="147" y="42"/>
                    <a:pt x="126" y="42"/>
                  </a:cubicBezTo>
                  <a:cubicBezTo>
                    <a:pt x="121" y="42"/>
                    <a:pt x="116" y="43"/>
                    <a:pt x="111" y="44"/>
                  </a:cubicBezTo>
                  <a:cubicBezTo>
                    <a:pt x="96" y="47"/>
                    <a:pt x="81" y="55"/>
                    <a:pt x="69" y="67"/>
                  </a:cubicBezTo>
                  <a:cubicBezTo>
                    <a:pt x="52" y="84"/>
                    <a:pt x="44" y="106"/>
                    <a:pt x="44" y="129"/>
                  </a:cubicBezTo>
                  <a:cubicBezTo>
                    <a:pt x="44" y="132"/>
                    <a:pt x="44" y="134"/>
                    <a:pt x="44" y="137"/>
                  </a:cubicBezTo>
                  <a:cubicBezTo>
                    <a:pt x="46" y="154"/>
                    <a:pt x="54" y="170"/>
                    <a:pt x="67" y="184"/>
                  </a:cubicBezTo>
                  <a:cubicBezTo>
                    <a:pt x="76" y="193"/>
                    <a:pt x="87" y="199"/>
                    <a:pt x="99" y="203"/>
                  </a:cubicBezTo>
                  <a:cubicBezTo>
                    <a:pt x="101" y="204"/>
                    <a:pt x="104" y="205"/>
                    <a:pt x="106" y="206"/>
                  </a:cubicBezTo>
                  <a:cubicBezTo>
                    <a:pt x="113" y="208"/>
                    <a:pt x="119" y="212"/>
                    <a:pt x="124" y="217"/>
                  </a:cubicBezTo>
                  <a:cubicBezTo>
                    <a:pt x="124" y="217"/>
                    <a:pt x="124" y="217"/>
                    <a:pt x="124" y="217"/>
                  </a:cubicBezTo>
                  <a:cubicBezTo>
                    <a:pt x="132" y="225"/>
                    <a:pt x="137" y="235"/>
                    <a:pt x="139" y="245"/>
                  </a:cubicBezTo>
                  <a:cubicBezTo>
                    <a:pt x="139" y="246"/>
                    <a:pt x="140" y="247"/>
                    <a:pt x="140" y="248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50"/>
                    <a:pt x="136" y="251"/>
                    <a:pt x="136" y="251"/>
                  </a:cubicBezTo>
                  <a:cubicBezTo>
                    <a:pt x="136" y="252"/>
                    <a:pt x="133" y="253"/>
                    <a:pt x="133" y="253"/>
                  </a:cubicBezTo>
                  <a:cubicBezTo>
                    <a:pt x="133" y="254"/>
                    <a:pt x="133" y="254"/>
                    <a:pt x="133" y="254"/>
                  </a:cubicBezTo>
                  <a:cubicBezTo>
                    <a:pt x="133" y="254"/>
                    <a:pt x="137" y="254"/>
                    <a:pt x="137" y="254"/>
                  </a:cubicBezTo>
                  <a:cubicBezTo>
                    <a:pt x="137" y="256"/>
                    <a:pt x="138" y="257"/>
                    <a:pt x="138" y="258"/>
                  </a:cubicBezTo>
                  <a:cubicBezTo>
                    <a:pt x="138" y="258"/>
                    <a:pt x="139" y="258"/>
                    <a:pt x="138" y="258"/>
                  </a:cubicBezTo>
                  <a:cubicBezTo>
                    <a:pt x="138" y="259"/>
                    <a:pt x="138" y="259"/>
                    <a:pt x="138" y="260"/>
                  </a:cubicBezTo>
                  <a:cubicBezTo>
                    <a:pt x="138" y="260"/>
                    <a:pt x="138" y="260"/>
                    <a:pt x="138" y="26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132" y="537"/>
                    <a:pt x="199" y="717"/>
                    <a:pt x="200" y="893"/>
                  </a:cubicBezTo>
                  <a:cubicBezTo>
                    <a:pt x="391" y="893"/>
                    <a:pt x="391" y="893"/>
                    <a:pt x="391" y="893"/>
                  </a:cubicBezTo>
                  <a:cubicBezTo>
                    <a:pt x="395" y="885"/>
                    <a:pt x="398" y="879"/>
                    <a:pt x="398" y="872"/>
                  </a:cubicBezTo>
                  <a:cubicBezTo>
                    <a:pt x="398" y="867"/>
                    <a:pt x="397" y="862"/>
                    <a:pt x="395" y="858"/>
                  </a:cubicBezTo>
                  <a:cubicBezTo>
                    <a:pt x="394" y="856"/>
                    <a:pt x="393" y="854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2"/>
                    <a:pt x="392" y="852"/>
                    <a:pt x="392" y="852"/>
                  </a:cubicBezTo>
                  <a:cubicBezTo>
                    <a:pt x="392" y="851"/>
                    <a:pt x="392" y="851"/>
                    <a:pt x="392" y="851"/>
                  </a:cubicBezTo>
                  <a:cubicBezTo>
                    <a:pt x="385" y="838"/>
                    <a:pt x="381" y="822"/>
                    <a:pt x="381" y="806"/>
                  </a:cubicBezTo>
                  <a:cubicBezTo>
                    <a:pt x="381" y="778"/>
                    <a:pt x="393" y="752"/>
                    <a:pt x="412" y="733"/>
                  </a:cubicBezTo>
                  <a:cubicBezTo>
                    <a:pt x="413" y="733"/>
                    <a:pt x="413" y="732"/>
                    <a:pt x="414" y="731"/>
                  </a:cubicBezTo>
                  <a:cubicBezTo>
                    <a:pt x="431" y="714"/>
                    <a:pt x="456" y="703"/>
                    <a:pt x="483" y="703"/>
                  </a:cubicBezTo>
                  <a:cubicBezTo>
                    <a:pt x="507" y="703"/>
                    <a:pt x="529" y="711"/>
                    <a:pt x="546" y="726"/>
                  </a:cubicBezTo>
                  <a:cubicBezTo>
                    <a:pt x="570" y="744"/>
                    <a:pt x="586" y="774"/>
                    <a:pt x="586" y="806"/>
                  </a:cubicBezTo>
                  <a:cubicBezTo>
                    <a:pt x="586" y="821"/>
                    <a:pt x="582" y="835"/>
                    <a:pt x="577" y="848"/>
                  </a:cubicBezTo>
                  <a:cubicBezTo>
                    <a:pt x="577" y="848"/>
                    <a:pt x="576" y="848"/>
                    <a:pt x="576" y="849"/>
                  </a:cubicBezTo>
                  <a:cubicBezTo>
                    <a:pt x="576" y="849"/>
                    <a:pt x="576" y="849"/>
                    <a:pt x="576" y="849"/>
                  </a:cubicBezTo>
                  <a:cubicBezTo>
                    <a:pt x="574" y="853"/>
                    <a:pt x="572" y="856"/>
                    <a:pt x="570" y="860"/>
                  </a:cubicBezTo>
                  <a:cubicBezTo>
                    <a:pt x="569" y="863"/>
                    <a:pt x="569" y="868"/>
                    <a:pt x="569" y="872"/>
                  </a:cubicBezTo>
                  <a:cubicBezTo>
                    <a:pt x="569" y="879"/>
                    <a:pt x="571" y="885"/>
                    <a:pt x="575" y="893"/>
                  </a:cubicBezTo>
                  <a:cubicBezTo>
                    <a:pt x="766" y="893"/>
                    <a:pt x="766" y="893"/>
                    <a:pt x="766" y="893"/>
                  </a:cubicBezTo>
                  <a:cubicBezTo>
                    <a:pt x="765" y="569"/>
                    <a:pt x="643" y="247"/>
                    <a:pt x="400" y="0"/>
                  </a:cubicBezTo>
                  <a:cubicBezTo>
                    <a:pt x="261" y="138"/>
                    <a:pt x="261" y="138"/>
                    <a:pt x="261" y="138"/>
                  </a:cubicBezTo>
                  <a:cubicBezTo>
                    <a:pt x="259" y="140"/>
                    <a:pt x="257" y="140"/>
                    <a:pt x="255" y="14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14" name="Freeform 154@|5FFC:0|FBC:0|LFC:16777215|LBC:16777215"/>
            <p:cNvSpPr/>
            <p:nvPr/>
          </p:nvSpPr>
          <p:spPr bwMode="auto">
            <a:xfrm>
              <a:off x="7141131" y="3127301"/>
              <a:ext cx="50547" cy="272061"/>
            </a:xfrm>
            <a:custGeom>
              <a:avLst/>
              <a:gdLst>
                <a:gd name="T0" fmla="*/ 0 w 14"/>
                <a:gd name="T1" fmla="*/ 189322542 h 79"/>
                <a:gd name="T2" fmla="*/ 0 w 14"/>
                <a:gd name="T3" fmla="*/ 879004081 h 79"/>
                <a:gd name="T4" fmla="*/ 208092902 w 14"/>
                <a:gd name="T5" fmla="*/ 1068326622 h 79"/>
                <a:gd name="T6" fmla="*/ 208092902 w 14"/>
                <a:gd name="T7" fmla="*/ 0 h 79"/>
                <a:gd name="T8" fmla="*/ 0 w 14"/>
                <a:gd name="T9" fmla="*/ 189322542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79">
                  <a:moveTo>
                    <a:pt x="0" y="14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0" y="73"/>
                    <a:pt x="6" y="79"/>
                    <a:pt x="14" y="79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6" name="Freeform 155@|5FFC:0|FBC:0|LFC:16777215|LBC:16777215"/>
            <p:cNvSpPr>
              <a:spLocks noEditPoints="1"/>
            </p:cNvSpPr>
            <p:nvPr/>
          </p:nvSpPr>
          <p:spPr bwMode="auto">
            <a:xfrm>
              <a:off x="7215465" y="3051481"/>
              <a:ext cx="249761" cy="347881"/>
            </a:xfrm>
            <a:custGeom>
              <a:avLst/>
              <a:gdLst>
                <a:gd name="T0" fmla="*/ 795810575 w 72"/>
                <a:gd name="T1" fmla="*/ 94693023 h 101"/>
                <a:gd name="T2" fmla="*/ 686041300 w 72"/>
                <a:gd name="T3" fmla="*/ 0 h 101"/>
                <a:gd name="T4" fmla="*/ 288139717 w 72"/>
                <a:gd name="T5" fmla="*/ 0 h 101"/>
                <a:gd name="T6" fmla="*/ 192090675 w 72"/>
                <a:gd name="T7" fmla="*/ 94693023 h 101"/>
                <a:gd name="T8" fmla="*/ 192090675 w 72"/>
                <a:gd name="T9" fmla="*/ 297602967 h 101"/>
                <a:gd name="T10" fmla="*/ 0 w 72"/>
                <a:gd name="T11" fmla="*/ 297602967 h 101"/>
                <a:gd name="T12" fmla="*/ 0 w 72"/>
                <a:gd name="T13" fmla="*/ 1366274016 h 101"/>
                <a:gd name="T14" fmla="*/ 987901250 w 72"/>
                <a:gd name="T15" fmla="*/ 1366274016 h 101"/>
                <a:gd name="T16" fmla="*/ 987901250 w 72"/>
                <a:gd name="T17" fmla="*/ 297602967 h 101"/>
                <a:gd name="T18" fmla="*/ 795810575 w 72"/>
                <a:gd name="T19" fmla="*/ 297602967 h 101"/>
                <a:gd name="T20" fmla="*/ 795810575 w 72"/>
                <a:gd name="T21" fmla="*/ 94693023 h 101"/>
                <a:gd name="T22" fmla="*/ 686041300 w 72"/>
                <a:gd name="T23" fmla="*/ 297602967 h 101"/>
                <a:gd name="T24" fmla="*/ 288139717 w 72"/>
                <a:gd name="T25" fmla="*/ 297602967 h 101"/>
                <a:gd name="T26" fmla="*/ 288139717 w 72"/>
                <a:gd name="T27" fmla="*/ 94693023 h 101"/>
                <a:gd name="T28" fmla="*/ 686041300 w 72"/>
                <a:gd name="T29" fmla="*/ 94693023 h 101"/>
                <a:gd name="T30" fmla="*/ 686041300 w 72"/>
                <a:gd name="T31" fmla="*/ 297602967 h 1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2" h="101">
                  <a:moveTo>
                    <a:pt x="58" y="7"/>
                  </a:moveTo>
                  <a:cubicBezTo>
                    <a:pt x="58" y="3"/>
                    <a:pt x="54" y="0"/>
                    <a:pt x="5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7" y="0"/>
                    <a:pt x="14" y="3"/>
                    <a:pt x="14" y="7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7"/>
                  </a:lnTo>
                  <a:close/>
                  <a:moveTo>
                    <a:pt x="50" y="22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50" y="7"/>
                    <a:pt x="50" y="7"/>
                    <a:pt x="50" y="7"/>
                  </a:cubicBezTo>
                  <a:lnTo>
                    <a:pt x="5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18" name="Freeform 156@|5FFC:0|FBC:0|LFC:16777215|LBC:16777215"/>
            <p:cNvSpPr/>
            <p:nvPr/>
          </p:nvSpPr>
          <p:spPr bwMode="auto">
            <a:xfrm>
              <a:off x="7491986" y="3127301"/>
              <a:ext cx="52033" cy="272061"/>
            </a:xfrm>
            <a:custGeom>
              <a:avLst/>
              <a:gdLst>
                <a:gd name="T0" fmla="*/ 0 w 15"/>
                <a:gd name="T1" fmla="*/ 0 h 79"/>
                <a:gd name="T2" fmla="*/ 0 w 15"/>
                <a:gd name="T3" fmla="*/ 1068326622 h 79"/>
                <a:gd name="T4" fmla="*/ 205809056 w 15"/>
                <a:gd name="T5" fmla="*/ 879004081 h 79"/>
                <a:gd name="T6" fmla="*/ 205809056 w 15"/>
                <a:gd name="T7" fmla="*/ 189322542 h 79"/>
                <a:gd name="T8" fmla="*/ 0 w 15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9">
                  <a:moveTo>
                    <a:pt x="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8" y="79"/>
                    <a:pt x="15" y="73"/>
                    <a:pt x="15" y="6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6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6793250" y="3616417"/>
              <a:ext cx="1062970" cy="1483699"/>
            </a:xfrm>
            <a:custGeom>
              <a:avLst/>
              <a:gdLst>
                <a:gd name="T0" fmla="*/ 1233226461 w 771"/>
                <a:gd name="T1" fmla="*/ 398915660 h 1076"/>
                <a:gd name="T2" fmla="*/ 1235393531 w 771"/>
                <a:gd name="T3" fmla="*/ 394580853 h 1076"/>
                <a:gd name="T4" fmla="*/ 1228890848 w 771"/>
                <a:gd name="T5" fmla="*/ 390244573 h 1076"/>
                <a:gd name="T6" fmla="*/ 1224556707 w 771"/>
                <a:gd name="T7" fmla="*/ 385908293 h 1076"/>
                <a:gd name="T8" fmla="*/ 1222389636 w 771"/>
                <a:gd name="T9" fmla="*/ 383740890 h 1076"/>
                <a:gd name="T10" fmla="*/ 1220222566 w 771"/>
                <a:gd name="T11" fmla="*/ 381572013 h 1076"/>
                <a:gd name="T12" fmla="*/ 1218054024 w 771"/>
                <a:gd name="T13" fmla="*/ 379404610 h 1076"/>
                <a:gd name="T14" fmla="*/ 1207217199 w 771"/>
                <a:gd name="T15" fmla="*/ 279674590 h 1076"/>
                <a:gd name="T16" fmla="*/ 1207217199 w 771"/>
                <a:gd name="T17" fmla="*/ 279674590 h 1076"/>
                <a:gd name="T18" fmla="*/ 1207217199 w 771"/>
                <a:gd name="T19" fmla="*/ 277507187 h 1076"/>
                <a:gd name="T20" fmla="*/ 1207217199 w 771"/>
                <a:gd name="T21" fmla="*/ 277507187 h 1076"/>
                <a:gd name="T22" fmla="*/ 1222389636 w 771"/>
                <a:gd name="T23" fmla="*/ 249322104 h 1076"/>
                <a:gd name="T24" fmla="*/ 1185543551 w 771"/>
                <a:gd name="T25" fmla="*/ 49865010 h 1076"/>
                <a:gd name="T26" fmla="*/ 1057670205 w 771"/>
                <a:gd name="T27" fmla="*/ 0 h 1076"/>
                <a:gd name="T28" fmla="*/ 877779808 w 771"/>
                <a:gd name="T29" fmla="*/ 177778640 h 1076"/>
                <a:gd name="T30" fmla="*/ 899453456 w 771"/>
                <a:gd name="T31" fmla="*/ 271003503 h 1076"/>
                <a:gd name="T32" fmla="*/ 905954667 w 771"/>
                <a:gd name="T33" fmla="*/ 316530760 h 1076"/>
                <a:gd name="T34" fmla="*/ 888616632 w 771"/>
                <a:gd name="T35" fmla="*/ 388075697 h 1076"/>
                <a:gd name="T36" fmla="*/ 886449562 w 771"/>
                <a:gd name="T37" fmla="*/ 394580853 h 1076"/>
                <a:gd name="T38" fmla="*/ 886449562 w 771"/>
                <a:gd name="T39" fmla="*/ 392411977 h 1076"/>
                <a:gd name="T40" fmla="*/ 882113949 w 771"/>
                <a:gd name="T41" fmla="*/ 396748257 h 1076"/>
                <a:gd name="T42" fmla="*/ 879946878 w 771"/>
                <a:gd name="T43" fmla="*/ 398915660 h 1076"/>
                <a:gd name="T44" fmla="*/ 871277124 w 771"/>
                <a:gd name="T45" fmla="*/ 403251940 h 1076"/>
                <a:gd name="T46" fmla="*/ 869110054 w 771"/>
                <a:gd name="T47" fmla="*/ 411924500 h 1076"/>
                <a:gd name="T48" fmla="*/ 444308316 w 771"/>
                <a:gd name="T49" fmla="*/ 411924500 h 1076"/>
                <a:gd name="T50" fmla="*/ 294759849 w 771"/>
                <a:gd name="T51" fmla="*/ 1758266510 h 1076"/>
                <a:gd name="T52" fmla="*/ 351112512 w 771"/>
                <a:gd name="T53" fmla="*/ 1710570377 h 1076"/>
                <a:gd name="T54" fmla="*/ 353279582 w 771"/>
                <a:gd name="T55" fmla="*/ 1697563010 h 1076"/>
                <a:gd name="T56" fmla="*/ 353279582 w 771"/>
                <a:gd name="T57" fmla="*/ 1695394134 h 1076"/>
                <a:gd name="T58" fmla="*/ 561344838 w 771"/>
                <a:gd name="T59" fmla="*/ 1545800577 h 1076"/>
                <a:gd name="T60" fmla="*/ 784582532 w 771"/>
                <a:gd name="T61" fmla="*/ 1769107946 h 1076"/>
                <a:gd name="T62" fmla="*/ 643705291 w 771"/>
                <a:gd name="T63" fmla="*/ 1975070196 h 1076"/>
                <a:gd name="T64" fmla="*/ 639369678 w 771"/>
                <a:gd name="T65" fmla="*/ 1975070196 h 1076"/>
                <a:gd name="T66" fmla="*/ 596023853 w 771"/>
                <a:gd name="T67" fmla="*/ 1996750123 h 1076"/>
                <a:gd name="T68" fmla="*/ 866942984 w 771"/>
                <a:gd name="T69" fmla="*/ 2147483647 h 1076"/>
                <a:gd name="T70" fmla="*/ 1248397425 w 771"/>
                <a:gd name="T71" fmla="*/ 411924500 h 1076"/>
                <a:gd name="T72" fmla="*/ 1233226461 w 771"/>
                <a:gd name="T73" fmla="*/ 403251940 h 10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71" h="1076">
                  <a:moveTo>
                    <a:pt x="569" y="186"/>
                  </a:moveTo>
                  <a:cubicBezTo>
                    <a:pt x="569" y="184"/>
                    <a:pt x="569" y="184"/>
                    <a:pt x="569" y="184"/>
                  </a:cubicBezTo>
                  <a:cubicBezTo>
                    <a:pt x="569" y="183"/>
                    <a:pt x="569" y="183"/>
                    <a:pt x="569" y="183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70" y="182"/>
                    <a:pt x="570" y="182"/>
                    <a:pt x="570" y="182"/>
                  </a:cubicBezTo>
                  <a:cubicBezTo>
                    <a:pt x="566" y="181"/>
                    <a:pt x="567" y="181"/>
                    <a:pt x="567" y="180"/>
                  </a:cubicBezTo>
                  <a:cubicBezTo>
                    <a:pt x="566" y="180"/>
                    <a:pt x="566" y="180"/>
                    <a:pt x="566" y="180"/>
                  </a:cubicBezTo>
                  <a:cubicBezTo>
                    <a:pt x="565" y="178"/>
                    <a:pt x="565" y="178"/>
                    <a:pt x="565" y="178"/>
                  </a:cubicBezTo>
                  <a:cubicBezTo>
                    <a:pt x="564" y="178"/>
                    <a:pt x="564" y="178"/>
                    <a:pt x="564" y="178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4" y="177"/>
                    <a:pt x="564" y="177"/>
                    <a:pt x="564" y="177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6"/>
                    <a:pt x="563" y="176"/>
                    <a:pt x="563" y="176"/>
                  </a:cubicBezTo>
                  <a:cubicBezTo>
                    <a:pt x="563" y="175"/>
                    <a:pt x="563" y="175"/>
                    <a:pt x="562" y="175"/>
                  </a:cubicBezTo>
                  <a:cubicBezTo>
                    <a:pt x="557" y="166"/>
                    <a:pt x="554" y="157"/>
                    <a:pt x="554" y="146"/>
                  </a:cubicBezTo>
                  <a:cubicBezTo>
                    <a:pt x="554" y="140"/>
                    <a:pt x="555" y="134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9"/>
                    <a:pt x="557" y="129"/>
                    <a:pt x="557" y="129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9" y="123"/>
                    <a:pt x="561" y="119"/>
                    <a:pt x="564" y="115"/>
                  </a:cubicBezTo>
                  <a:cubicBezTo>
                    <a:pt x="568" y="105"/>
                    <a:pt x="571" y="94"/>
                    <a:pt x="571" y="82"/>
                  </a:cubicBezTo>
                  <a:cubicBezTo>
                    <a:pt x="571" y="59"/>
                    <a:pt x="562" y="38"/>
                    <a:pt x="547" y="23"/>
                  </a:cubicBezTo>
                  <a:cubicBezTo>
                    <a:pt x="545" y="22"/>
                    <a:pt x="543" y="20"/>
                    <a:pt x="541" y="18"/>
                  </a:cubicBezTo>
                  <a:cubicBezTo>
                    <a:pt x="527" y="7"/>
                    <a:pt x="508" y="0"/>
                    <a:pt x="488" y="0"/>
                  </a:cubicBezTo>
                  <a:cubicBezTo>
                    <a:pt x="465" y="0"/>
                    <a:pt x="443" y="10"/>
                    <a:pt x="428" y="25"/>
                  </a:cubicBezTo>
                  <a:cubicBezTo>
                    <a:pt x="414" y="40"/>
                    <a:pt x="405" y="60"/>
                    <a:pt x="405" y="82"/>
                  </a:cubicBezTo>
                  <a:cubicBezTo>
                    <a:pt x="405" y="95"/>
                    <a:pt x="408" y="107"/>
                    <a:pt x="413" y="118"/>
                  </a:cubicBezTo>
                  <a:cubicBezTo>
                    <a:pt x="415" y="120"/>
                    <a:pt x="414" y="122"/>
                    <a:pt x="415" y="125"/>
                  </a:cubicBezTo>
                  <a:cubicBezTo>
                    <a:pt x="418" y="131"/>
                    <a:pt x="418" y="138"/>
                    <a:pt x="418" y="146"/>
                  </a:cubicBezTo>
                  <a:cubicBezTo>
                    <a:pt x="418" y="146"/>
                    <a:pt x="418" y="146"/>
                    <a:pt x="418" y="146"/>
                  </a:cubicBezTo>
                  <a:cubicBezTo>
                    <a:pt x="418" y="157"/>
                    <a:pt x="416" y="167"/>
                    <a:pt x="410" y="176"/>
                  </a:cubicBezTo>
                  <a:cubicBezTo>
                    <a:pt x="410" y="177"/>
                    <a:pt x="410" y="178"/>
                    <a:pt x="410" y="179"/>
                  </a:cubicBezTo>
                  <a:cubicBezTo>
                    <a:pt x="410" y="180"/>
                    <a:pt x="410" y="180"/>
                    <a:pt x="410" y="180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2"/>
                    <a:pt x="409" y="182"/>
                    <a:pt x="409" y="182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1"/>
                    <a:pt x="409" y="181"/>
                    <a:pt x="409" y="181"/>
                  </a:cubicBezTo>
                  <a:cubicBezTo>
                    <a:pt x="409" y="182"/>
                    <a:pt x="408" y="182"/>
                    <a:pt x="407" y="183"/>
                  </a:cubicBezTo>
                  <a:cubicBezTo>
                    <a:pt x="407" y="184"/>
                    <a:pt x="407" y="184"/>
                    <a:pt x="407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6" y="184"/>
                    <a:pt x="406" y="184"/>
                    <a:pt x="406" y="184"/>
                  </a:cubicBezTo>
                  <a:cubicBezTo>
                    <a:pt x="405" y="185"/>
                    <a:pt x="403" y="186"/>
                    <a:pt x="402" y="186"/>
                  </a:cubicBezTo>
                  <a:cubicBezTo>
                    <a:pt x="402" y="186"/>
                    <a:pt x="402" y="188"/>
                    <a:pt x="402" y="188"/>
                  </a:cubicBezTo>
                  <a:cubicBezTo>
                    <a:pt x="401" y="188"/>
                    <a:pt x="401" y="190"/>
                    <a:pt x="401" y="190"/>
                  </a:cubicBezTo>
                  <a:cubicBezTo>
                    <a:pt x="400" y="190"/>
                    <a:pt x="400" y="190"/>
                    <a:pt x="400" y="190"/>
                  </a:cubicBezTo>
                  <a:cubicBezTo>
                    <a:pt x="205" y="190"/>
                    <a:pt x="205" y="190"/>
                    <a:pt x="205" y="190"/>
                  </a:cubicBezTo>
                  <a:cubicBezTo>
                    <a:pt x="201" y="374"/>
                    <a:pt x="124" y="550"/>
                    <a:pt x="0" y="675"/>
                  </a:cubicBezTo>
                  <a:cubicBezTo>
                    <a:pt x="136" y="811"/>
                    <a:pt x="136" y="811"/>
                    <a:pt x="136" y="811"/>
                  </a:cubicBezTo>
                  <a:cubicBezTo>
                    <a:pt x="143" y="809"/>
                    <a:pt x="149" y="806"/>
                    <a:pt x="154" y="801"/>
                  </a:cubicBezTo>
                  <a:cubicBezTo>
                    <a:pt x="157" y="797"/>
                    <a:pt x="160" y="793"/>
                    <a:pt x="162" y="789"/>
                  </a:cubicBezTo>
                  <a:cubicBezTo>
                    <a:pt x="162" y="787"/>
                    <a:pt x="163" y="785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3"/>
                    <a:pt x="163" y="783"/>
                    <a:pt x="163" y="783"/>
                  </a:cubicBezTo>
                  <a:cubicBezTo>
                    <a:pt x="163" y="782"/>
                    <a:pt x="163" y="782"/>
                    <a:pt x="163" y="782"/>
                  </a:cubicBezTo>
                  <a:cubicBezTo>
                    <a:pt x="168" y="768"/>
                    <a:pt x="177" y="755"/>
                    <a:pt x="188" y="743"/>
                  </a:cubicBezTo>
                  <a:cubicBezTo>
                    <a:pt x="208" y="724"/>
                    <a:pt x="233" y="713"/>
                    <a:pt x="259" y="713"/>
                  </a:cubicBezTo>
                  <a:cubicBezTo>
                    <a:pt x="286" y="713"/>
                    <a:pt x="312" y="723"/>
                    <a:pt x="332" y="743"/>
                  </a:cubicBezTo>
                  <a:cubicBezTo>
                    <a:pt x="352" y="763"/>
                    <a:pt x="362" y="790"/>
                    <a:pt x="362" y="816"/>
                  </a:cubicBezTo>
                  <a:cubicBezTo>
                    <a:pt x="362" y="842"/>
                    <a:pt x="352" y="868"/>
                    <a:pt x="332" y="888"/>
                  </a:cubicBezTo>
                  <a:cubicBezTo>
                    <a:pt x="322" y="898"/>
                    <a:pt x="310" y="906"/>
                    <a:pt x="297" y="911"/>
                  </a:cubicBezTo>
                  <a:cubicBezTo>
                    <a:pt x="296" y="911"/>
                    <a:pt x="296" y="911"/>
                    <a:pt x="296" y="911"/>
                  </a:cubicBezTo>
                  <a:cubicBezTo>
                    <a:pt x="296" y="911"/>
                    <a:pt x="296" y="911"/>
                    <a:pt x="295" y="911"/>
                  </a:cubicBezTo>
                  <a:cubicBezTo>
                    <a:pt x="291" y="912"/>
                    <a:pt x="288" y="913"/>
                    <a:pt x="284" y="915"/>
                  </a:cubicBezTo>
                  <a:cubicBezTo>
                    <a:pt x="281" y="916"/>
                    <a:pt x="278" y="918"/>
                    <a:pt x="275" y="921"/>
                  </a:cubicBezTo>
                  <a:cubicBezTo>
                    <a:pt x="270" y="926"/>
                    <a:pt x="267" y="933"/>
                    <a:pt x="266" y="939"/>
                  </a:cubicBezTo>
                  <a:cubicBezTo>
                    <a:pt x="400" y="1076"/>
                    <a:pt x="400" y="1076"/>
                    <a:pt x="400" y="1076"/>
                  </a:cubicBezTo>
                  <a:cubicBezTo>
                    <a:pt x="627" y="847"/>
                    <a:pt x="767" y="534"/>
                    <a:pt x="771" y="190"/>
                  </a:cubicBezTo>
                  <a:cubicBezTo>
                    <a:pt x="576" y="190"/>
                    <a:pt x="576" y="190"/>
                    <a:pt x="576" y="190"/>
                  </a:cubicBezTo>
                  <a:cubicBezTo>
                    <a:pt x="575" y="190"/>
                    <a:pt x="575" y="190"/>
                    <a:pt x="575" y="190"/>
                  </a:cubicBezTo>
                  <a:cubicBezTo>
                    <a:pt x="573" y="190"/>
                    <a:pt x="571" y="187"/>
                    <a:pt x="569" y="186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5855159" y="2097038"/>
              <a:ext cx="1477752" cy="1064457"/>
            </a:xfrm>
            <a:custGeom>
              <a:avLst/>
              <a:gdLst>
                <a:gd name="T0" fmla="*/ 393615790 w 1073"/>
                <a:gd name="T1" fmla="*/ 437895885 h 772"/>
                <a:gd name="T2" fmla="*/ 393615790 w 1073"/>
                <a:gd name="T3" fmla="*/ 444399231 h 772"/>
                <a:gd name="T4" fmla="*/ 389290697 w 1073"/>
                <a:gd name="T5" fmla="*/ 446566522 h 772"/>
                <a:gd name="T6" fmla="*/ 384964134 w 1073"/>
                <a:gd name="T7" fmla="*/ 448733813 h 772"/>
                <a:gd name="T8" fmla="*/ 382802323 w 1073"/>
                <a:gd name="T9" fmla="*/ 448733813 h 772"/>
                <a:gd name="T10" fmla="*/ 380639041 w 1073"/>
                <a:gd name="T11" fmla="*/ 450902577 h 772"/>
                <a:gd name="T12" fmla="*/ 376313949 w 1073"/>
                <a:gd name="T13" fmla="*/ 453069868 h 772"/>
                <a:gd name="T14" fmla="*/ 276827993 w 1073"/>
                <a:gd name="T15" fmla="*/ 463909269 h 772"/>
                <a:gd name="T16" fmla="*/ 276827993 w 1073"/>
                <a:gd name="T17" fmla="*/ 463909269 h 772"/>
                <a:gd name="T18" fmla="*/ 276827993 w 1073"/>
                <a:gd name="T19" fmla="*/ 463909269 h 772"/>
                <a:gd name="T20" fmla="*/ 276827993 w 1073"/>
                <a:gd name="T21" fmla="*/ 463909269 h 772"/>
                <a:gd name="T22" fmla="*/ 248712684 w 1073"/>
                <a:gd name="T23" fmla="*/ 448733813 h 772"/>
                <a:gd name="T24" fmla="*/ 49742243 w 1073"/>
                <a:gd name="T25" fmla="*/ 485586597 h 772"/>
                <a:gd name="T26" fmla="*/ 0 w 1073"/>
                <a:gd name="T27" fmla="*/ 613487697 h 772"/>
                <a:gd name="T28" fmla="*/ 175180226 w 1073"/>
                <a:gd name="T29" fmla="*/ 793414092 h 772"/>
                <a:gd name="T30" fmla="*/ 268177807 w 1073"/>
                <a:gd name="T31" fmla="*/ 771736763 h 772"/>
                <a:gd name="T32" fmla="*/ 315756768 w 1073"/>
                <a:gd name="T33" fmla="*/ 765233417 h 772"/>
                <a:gd name="T34" fmla="*/ 384964134 w 1073"/>
                <a:gd name="T35" fmla="*/ 782574691 h 772"/>
                <a:gd name="T36" fmla="*/ 387127416 w 1073"/>
                <a:gd name="T37" fmla="*/ 784743454 h 772"/>
                <a:gd name="T38" fmla="*/ 387127416 w 1073"/>
                <a:gd name="T39" fmla="*/ 784743454 h 772"/>
                <a:gd name="T40" fmla="*/ 393615790 w 1073"/>
                <a:gd name="T41" fmla="*/ 789078037 h 772"/>
                <a:gd name="T42" fmla="*/ 395777601 w 1073"/>
                <a:gd name="T43" fmla="*/ 791246800 h 772"/>
                <a:gd name="T44" fmla="*/ 402265975 w 1073"/>
                <a:gd name="T45" fmla="*/ 799917438 h 772"/>
                <a:gd name="T46" fmla="*/ 395777601 w 1073"/>
                <a:gd name="T47" fmla="*/ 802084729 h 772"/>
                <a:gd name="T48" fmla="*/ 395777601 w 1073"/>
                <a:gd name="T49" fmla="*/ 1226973922 h 772"/>
                <a:gd name="T50" fmla="*/ 1751805197 w 1073"/>
                <a:gd name="T51" fmla="*/ 1378719641 h 772"/>
                <a:gd name="T52" fmla="*/ 1751805197 w 1073"/>
                <a:gd name="T53" fmla="*/ 1376552350 h 772"/>
                <a:gd name="T54" fmla="*/ 1751805197 w 1073"/>
                <a:gd name="T55" fmla="*/ 1372216295 h 772"/>
                <a:gd name="T56" fmla="*/ 1708551328 w 1073"/>
                <a:gd name="T57" fmla="*/ 1320189528 h 772"/>
                <a:gd name="T58" fmla="*/ 1710713139 w 1073"/>
                <a:gd name="T59" fmla="*/ 1320189528 h 772"/>
                <a:gd name="T60" fmla="*/ 1697737861 w 1073"/>
                <a:gd name="T61" fmla="*/ 1320189528 h 772"/>
                <a:gd name="T62" fmla="*/ 1695574580 w 1073"/>
                <a:gd name="T63" fmla="*/ 1320189528 h 772"/>
                <a:gd name="T64" fmla="*/ 1609065372 w 1073"/>
                <a:gd name="T65" fmla="*/ 1265993997 h 772"/>
                <a:gd name="T66" fmla="*/ 1544184570 w 1073"/>
                <a:gd name="T67" fmla="*/ 1103408877 h 772"/>
                <a:gd name="T68" fmla="*/ 1717201514 w 1073"/>
                <a:gd name="T69" fmla="*/ 895300335 h 772"/>
                <a:gd name="T70" fmla="*/ 1922660329 w 1073"/>
                <a:gd name="T71" fmla="*/ 953831921 h 772"/>
                <a:gd name="T72" fmla="*/ 1972402572 w 1073"/>
                <a:gd name="T73" fmla="*/ 1031872072 h 772"/>
                <a:gd name="T74" fmla="*/ 1981054228 w 1073"/>
                <a:gd name="T75" fmla="*/ 1057885455 h 772"/>
                <a:gd name="T76" fmla="*/ 2032959752 w 1073"/>
                <a:gd name="T77" fmla="*/ 1099074294 h 772"/>
                <a:gd name="T78" fmla="*/ 395777601 w 1073"/>
                <a:gd name="T79" fmla="*/ 0 h 772"/>
                <a:gd name="T80" fmla="*/ 395777601 w 1073"/>
                <a:gd name="T81" fmla="*/ 424889193 h 77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73" h="772">
                  <a:moveTo>
                    <a:pt x="182" y="202"/>
                  </a:moveTo>
                  <a:cubicBezTo>
                    <a:pt x="182" y="202"/>
                    <a:pt x="182" y="202"/>
                    <a:pt x="182" y="202"/>
                  </a:cubicBezTo>
                  <a:cubicBezTo>
                    <a:pt x="182" y="204"/>
                    <a:pt x="182" y="204"/>
                    <a:pt x="182" y="204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81" y="205"/>
                    <a:pt x="180" y="206"/>
                    <a:pt x="180" y="206"/>
                  </a:cubicBezTo>
                  <a:cubicBezTo>
                    <a:pt x="179" y="206"/>
                    <a:pt x="179" y="206"/>
                    <a:pt x="179" y="206"/>
                  </a:cubicBezTo>
                  <a:cubicBezTo>
                    <a:pt x="178" y="207"/>
                    <a:pt x="178" y="207"/>
                    <a:pt x="178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7" y="207"/>
                    <a:pt x="177" y="207"/>
                    <a:pt x="177" y="207"/>
                  </a:cubicBezTo>
                  <a:cubicBezTo>
                    <a:pt x="176" y="207"/>
                    <a:pt x="176" y="207"/>
                    <a:pt x="176" y="207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6" y="208"/>
                    <a:pt x="176" y="208"/>
                    <a:pt x="176" y="208"/>
                  </a:cubicBezTo>
                  <a:cubicBezTo>
                    <a:pt x="175" y="208"/>
                    <a:pt x="175" y="208"/>
                    <a:pt x="174" y="209"/>
                  </a:cubicBezTo>
                  <a:cubicBezTo>
                    <a:pt x="166" y="214"/>
                    <a:pt x="156" y="217"/>
                    <a:pt x="146" y="217"/>
                  </a:cubicBezTo>
                  <a:cubicBezTo>
                    <a:pt x="140" y="217"/>
                    <a:pt x="134" y="216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8" y="214"/>
                    <a:pt x="128" y="214"/>
                    <a:pt x="128" y="214"/>
                  </a:cubicBezTo>
                  <a:cubicBezTo>
                    <a:pt x="123" y="212"/>
                    <a:pt x="118" y="210"/>
                    <a:pt x="115" y="207"/>
                  </a:cubicBezTo>
                  <a:cubicBezTo>
                    <a:pt x="105" y="203"/>
                    <a:pt x="93" y="200"/>
                    <a:pt x="81" y="200"/>
                  </a:cubicBezTo>
                  <a:cubicBezTo>
                    <a:pt x="59" y="200"/>
                    <a:pt x="38" y="209"/>
                    <a:pt x="23" y="224"/>
                  </a:cubicBezTo>
                  <a:cubicBezTo>
                    <a:pt x="21" y="226"/>
                    <a:pt x="20" y="228"/>
                    <a:pt x="18" y="230"/>
                  </a:cubicBezTo>
                  <a:cubicBezTo>
                    <a:pt x="7" y="244"/>
                    <a:pt x="0" y="263"/>
                    <a:pt x="0" y="283"/>
                  </a:cubicBezTo>
                  <a:cubicBezTo>
                    <a:pt x="0" y="306"/>
                    <a:pt x="10" y="328"/>
                    <a:pt x="25" y="343"/>
                  </a:cubicBezTo>
                  <a:cubicBezTo>
                    <a:pt x="40" y="357"/>
                    <a:pt x="59" y="366"/>
                    <a:pt x="81" y="366"/>
                  </a:cubicBezTo>
                  <a:cubicBezTo>
                    <a:pt x="94" y="366"/>
                    <a:pt x="107" y="363"/>
                    <a:pt x="118" y="358"/>
                  </a:cubicBezTo>
                  <a:cubicBezTo>
                    <a:pt x="120" y="356"/>
                    <a:pt x="122" y="357"/>
                    <a:pt x="124" y="356"/>
                  </a:cubicBezTo>
                  <a:cubicBezTo>
                    <a:pt x="131" y="353"/>
                    <a:pt x="138" y="353"/>
                    <a:pt x="146" y="353"/>
                  </a:cubicBezTo>
                  <a:cubicBezTo>
                    <a:pt x="146" y="353"/>
                    <a:pt x="146" y="353"/>
                    <a:pt x="146" y="353"/>
                  </a:cubicBezTo>
                  <a:cubicBezTo>
                    <a:pt x="157" y="353"/>
                    <a:pt x="167" y="355"/>
                    <a:pt x="175" y="361"/>
                  </a:cubicBezTo>
                  <a:cubicBezTo>
                    <a:pt x="176" y="361"/>
                    <a:pt x="177" y="361"/>
                    <a:pt x="178" y="361"/>
                  </a:cubicBezTo>
                  <a:cubicBezTo>
                    <a:pt x="178" y="361"/>
                    <a:pt x="178" y="361"/>
                    <a:pt x="178" y="361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180" y="362"/>
                    <a:pt x="180" y="362"/>
                    <a:pt x="180" y="362"/>
                  </a:cubicBezTo>
                  <a:cubicBezTo>
                    <a:pt x="181" y="362"/>
                    <a:pt x="181" y="363"/>
                    <a:pt x="182" y="364"/>
                  </a:cubicBezTo>
                  <a:cubicBezTo>
                    <a:pt x="183" y="364"/>
                    <a:pt x="183" y="364"/>
                    <a:pt x="183" y="364"/>
                  </a:cubicBezTo>
                  <a:cubicBezTo>
                    <a:pt x="183" y="365"/>
                    <a:pt x="183" y="365"/>
                    <a:pt x="183" y="365"/>
                  </a:cubicBezTo>
                  <a:cubicBezTo>
                    <a:pt x="184" y="365"/>
                    <a:pt x="184" y="365"/>
                    <a:pt x="184" y="365"/>
                  </a:cubicBezTo>
                  <a:cubicBezTo>
                    <a:pt x="185" y="366"/>
                    <a:pt x="185" y="368"/>
                    <a:pt x="186" y="369"/>
                  </a:cubicBezTo>
                  <a:cubicBezTo>
                    <a:pt x="186" y="369"/>
                    <a:pt x="184" y="369"/>
                    <a:pt x="184" y="369"/>
                  </a:cubicBezTo>
                  <a:cubicBezTo>
                    <a:pt x="184" y="370"/>
                    <a:pt x="183" y="370"/>
                    <a:pt x="183" y="370"/>
                  </a:cubicBezTo>
                  <a:cubicBezTo>
                    <a:pt x="183" y="371"/>
                    <a:pt x="183" y="371"/>
                    <a:pt x="183" y="371"/>
                  </a:cubicBezTo>
                  <a:cubicBezTo>
                    <a:pt x="183" y="566"/>
                    <a:pt x="183" y="566"/>
                    <a:pt x="183" y="566"/>
                  </a:cubicBezTo>
                  <a:cubicBezTo>
                    <a:pt x="375" y="570"/>
                    <a:pt x="547" y="648"/>
                    <a:pt x="673" y="772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6"/>
                    <a:pt x="810" y="636"/>
                  </a:cubicBezTo>
                  <a:cubicBezTo>
                    <a:pt x="810" y="636"/>
                    <a:pt x="810" y="635"/>
                    <a:pt x="810" y="635"/>
                  </a:cubicBezTo>
                  <a:cubicBezTo>
                    <a:pt x="810" y="634"/>
                    <a:pt x="810" y="634"/>
                    <a:pt x="810" y="634"/>
                  </a:cubicBezTo>
                  <a:cubicBezTo>
                    <a:pt x="810" y="634"/>
                    <a:pt x="810" y="633"/>
                    <a:pt x="810" y="633"/>
                  </a:cubicBezTo>
                  <a:cubicBezTo>
                    <a:pt x="808" y="628"/>
                    <a:pt x="806" y="622"/>
                    <a:pt x="801" y="617"/>
                  </a:cubicBezTo>
                  <a:cubicBezTo>
                    <a:pt x="798" y="614"/>
                    <a:pt x="794" y="613"/>
                    <a:pt x="790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09"/>
                    <a:pt x="791" y="609"/>
                    <a:pt x="791" y="609"/>
                  </a:cubicBezTo>
                  <a:cubicBezTo>
                    <a:pt x="791" y="610"/>
                    <a:pt x="791" y="610"/>
                    <a:pt x="791" y="610"/>
                  </a:cubicBezTo>
                  <a:cubicBezTo>
                    <a:pt x="787" y="609"/>
                    <a:pt x="787" y="609"/>
                    <a:pt x="785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4" y="609"/>
                    <a:pt x="784" y="609"/>
                    <a:pt x="784" y="609"/>
                  </a:cubicBezTo>
                  <a:cubicBezTo>
                    <a:pt x="783" y="609"/>
                    <a:pt x="783" y="609"/>
                    <a:pt x="783" y="609"/>
                  </a:cubicBezTo>
                  <a:cubicBezTo>
                    <a:pt x="769" y="604"/>
                    <a:pt x="756" y="596"/>
                    <a:pt x="744" y="584"/>
                  </a:cubicBezTo>
                  <a:cubicBezTo>
                    <a:pt x="727" y="567"/>
                    <a:pt x="717" y="545"/>
                    <a:pt x="715" y="522"/>
                  </a:cubicBezTo>
                  <a:cubicBezTo>
                    <a:pt x="714" y="518"/>
                    <a:pt x="714" y="513"/>
                    <a:pt x="714" y="509"/>
                  </a:cubicBezTo>
                  <a:cubicBezTo>
                    <a:pt x="714" y="484"/>
                    <a:pt x="723" y="459"/>
                    <a:pt x="743" y="440"/>
                  </a:cubicBezTo>
                  <a:cubicBezTo>
                    <a:pt x="757" y="425"/>
                    <a:pt x="775" y="416"/>
                    <a:pt x="794" y="413"/>
                  </a:cubicBezTo>
                  <a:cubicBezTo>
                    <a:pt x="802" y="411"/>
                    <a:pt x="810" y="410"/>
                    <a:pt x="818" y="410"/>
                  </a:cubicBezTo>
                  <a:cubicBezTo>
                    <a:pt x="843" y="410"/>
                    <a:pt x="869" y="420"/>
                    <a:pt x="889" y="440"/>
                  </a:cubicBezTo>
                  <a:cubicBezTo>
                    <a:pt x="899" y="450"/>
                    <a:pt x="907" y="463"/>
                    <a:pt x="912" y="476"/>
                  </a:cubicBezTo>
                  <a:cubicBezTo>
                    <a:pt x="912" y="476"/>
                    <a:pt x="912" y="476"/>
                    <a:pt x="912" y="476"/>
                  </a:cubicBezTo>
                  <a:cubicBezTo>
                    <a:pt x="912" y="476"/>
                    <a:pt x="912" y="477"/>
                    <a:pt x="912" y="477"/>
                  </a:cubicBezTo>
                  <a:cubicBezTo>
                    <a:pt x="913" y="481"/>
                    <a:pt x="914" y="485"/>
                    <a:pt x="916" y="488"/>
                  </a:cubicBezTo>
                  <a:cubicBezTo>
                    <a:pt x="917" y="492"/>
                    <a:pt x="920" y="495"/>
                    <a:pt x="922" y="497"/>
                  </a:cubicBezTo>
                  <a:cubicBezTo>
                    <a:pt x="927" y="502"/>
                    <a:pt x="934" y="505"/>
                    <a:pt x="940" y="507"/>
                  </a:cubicBezTo>
                  <a:cubicBezTo>
                    <a:pt x="1073" y="372"/>
                    <a:pt x="1073" y="372"/>
                    <a:pt x="1073" y="372"/>
                  </a:cubicBezTo>
                  <a:cubicBezTo>
                    <a:pt x="845" y="145"/>
                    <a:pt x="531" y="4"/>
                    <a:pt x="183" y="0"/>
                  </a:cubicBezTo>
                  <a:cubicBezTo>
                    <a:pt x="183" y="195"/>
                    <a:pt x="183" y="195"/>
                    <a:pt x="183" y="195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3" y="198"/>
                    <a:pt x="184" y="200"/>
                    <a:pt x="182" y="202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6097487" y="4561940"/>
              <a:ext cx="1227991" cy="1054050"/>
            </a:xfrm>
            <a:custGeom>
              <a:avLst/>
              <a:gdLst>
                <a:gd name="T0" fmla="*/ 1627245234 w 892"/>
                <a:gd name="T1" fmla="*/ 551997184 h 765"/>
                <a:gd name="T2" fmla="*/ 1616438975 w 892"/>
                <a:gd name="T3" fmla="*/ 549832917 h 765"/>
                <a:gd name="T4" fmla="*/ 1616438975 w 892"/>
                <a:gd name="T5" fmla="*/ 549832917 h 765"/>
                <a:gd name="T6" fmla="*/ 1616438975 w 892"/>
                <a:gd name="T7" fmla="*/ 549832917 h 765"/>
                <a:gd name="T8" fmla="*/ 1625084276 w 892"/>
                <a:gd name="T9" fmla="*/ 541174374 h 765"/>
                <a:gd name="T10" fmla="*/ 1629406191 w 892"/>
                <a:gd name="T11" fmla="*/ 536844367 h 765"/>
                <a:gd name="T12" fmla="*/ 1629406191 w 892"/>
                <a:gd name="T13" fmla="*/ 534680099 h 765"/>
                <a:gd name="T14" fmla="*/ 1631567149 w 892"/>
                <a:gd name="T15" fmla="*/ 532514360 h 765"/>
                <a:gd name="T16" fmla="*/ 1661820557 w 892"/>
                <a:gd name="T17" fmla="*/ 471903089 h 765"/>
                <a:gd name="T18" fmla="*/ 1692075434 w 892"/>
                <a:gd name="T19" fmla="*/ 450255996 h 765"/>
                <a:gd name="T20" fmla="*/ 1692075434 w 892"/>
                <a:gd name="T21" fmla="*/ 450255996 h 765"/>
                <a:gd name="T22" fmla="*/ 1694236392 w 892"/>
                <a:gd name="T23" fmla="*/ 450255996 h 765"/>
                <a:gd name="T24" fmla="*/ 1694236392 w 892"/>
                <a:gd name="T25" fmla="*/ 450255996 h 765"/>
                <a:gd name="T26" fmla="*/ 1787159042 w 892"/>
                <a:gd name="T27" fmla="*/ 400469007 h 765"/>
                <a:gd name="T28" fmla="*/ 1787159042 w 892"/>
                <a:gd name="T29" fmla="*/ 147199642 h 765"/>
                <a:gd name="T30" fmla="*/ 1532160156 w 892"/>
                <a:gd name="T31" fmla="*/ 147199642 h 765"/>
                <a:gd name="T32" fmla="*/ 1484617617 w 892"/>
                <a:gd name="T33" fmla="*/ 229458005 h 765"/>
                <a:gd name="T34" fmla="*/ 1460847082 w 892"/>
                <a:gd name="T35" fmla="*/ 270586451 h 765"/>
                <a:gd name="T36" fmla="*/ 1393854454 w 892"/>
                <a:gd name="T37" fmla="*/ 303057826 h 765"/>
                <a:gd name="T38" fmla="*/ 1389532539 w 892"/>
                <a:gd name="T39" fmla="*/ 303057826 h 765"/>
                <a:gd name="T40" fmla="*/ 1389532539 w 892"/>
                <a:gd name="T41" fmla="*/ 303057826 h 765"/>
                <a:gd name="T42" fmla="*/ 1380888708 w 892"/>
                <a:gd name="T43" fmla="*/ 303057826 h 765"/>
                <a:gd name="T44" fmla="*/ 1378727750 w 892"/>
                <a:gd name="T45" fmla="*/ 303057826 h 765"/>
                <a:gd name="T46" fmla="*/ 1063219109 w 892"/>
                <a:gd name="T47" fmla="*/ 0 h 765"/>
                <a:gd name="T48" fmla="*/ 0 w 892"/>
                <a:gd name="T49" fmla="*/ 844230728 h 765"/>
                <a:gd name="T50" fmla="*/ 77795946 w 892"/>
                <a:gd name="T51" fmla="*/ 852889271 h 765"/>
                <a:gd name="T52" fmla="*/ 90763163 w 892"/>
                <a:gd name="T53" fmla="*/ 846394996 h 765"/>
                <a:gd name="T54" fmla="*/ 92924120 w 892"/>
                <a:gd name="T55" fmla="*/ 844230728 h 765"/>
                <a:gd name="T56" fmla="*/ 347923007 w 892"/>
                <a:gd name="T57" fmla="*/ 889689182 h 765"/>
                <a:gd name="T58" fmla="*/ 414915635 w 892"/>
                <a:gd name="T59" fmla="*/ 1043383098 h 765"/>
                <a:gd name="T60" fmla="*/ 190168686 w 892"/>
                <a:gd name="T61" fmla="*/ 1266346828 h 765"/>
                <a:gd name="T62" fmla="*/ 99406993 w 892"/>
                <a:gd name="T63" fmla="*/ 1244699736 h 765"/>
                <a:gd name="T64" fmla="*/ 75634989 w 892"/>
                <a:gd name="T65" fmla="*/ 1231711186 h 765"/>
                <a:gd name="T66" fmla="*/ 0 w 892"/>
                <a:gd name="T67" fmla="*/ 1242535468 h 765"/>
                <a:gd name="T68" fmla="*/ 1927625701 w 892"/>
                <a:gd name="T69" fmla="*/ 865877821 h 765"/>
                <a:gd name="T70" fmla="*/ 1627245234 w 892"/>
                <a:gd name="T71" fmla="*/ 554161452 h 7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92" h="765">
                  <a:moveTo>
                    <a:pt x="753" y="256"/>
                  </a:moveTo>
                  <a:cubicBezTo>
                    <a:pt x="753" y="255"/>
                    <a:pt x="753" y="255"/>
                    <a:pt x="753" y="255"/>
                  </a:cubicBezTo>
                  <a:cubicBezTo>
                    <a:pt x="751" y="254"/>
                    <a:pt x="751" y="254"/>
                    <a:pt x="751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4"/>
                    <a:pt x="748" y="254"/>
                    <a:pt x="748" y="254"/>
                  </a:cubicBezTo>
                  <a:cubicBezTo>
                    <a:pt x="748" y="252"/>
                    <a:pt x="751" y="251"/>
                    <a:pt x="751" y="251"/>
                  </a:cubicBezTo>
                  <a:cubicBezTo>
                    <a:pt x="752" y="250"/>
                    <a:pt x="752" y="250"/>
                    <a:pt x="752" y="250"/>
                  </a:cubicBezTo>
                  <a:cubicBezTo>
                    <a:pt x="753" y="249"/>
                    <a:pt x="753" y="249"/>
                    <a:pt x="753" y="249"/>
                  </a:cubicBezTo>
                  <a:cubicBezTo>
                    <a:pt x="754" y="248"/>
                    <a:pt x="754" y="248"/>
                    <a:pt x="754" y="248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7"/>
                    <a:pt x="754" y="247"/>
                    <a:pt x="754" y="247"/>
                  </a:cubicBezTo>
                  <a:cubicBezTo>
                    <a:pt x="754" y="246"/>
                    <a:pt x="754" y="246"/>
                    <a:pt x="754" y="246"/>
                  </a:cubicBezTo>
                  <a:cubicBezTo>
                    <a:pt x="755" y="246"/>
                    <a:pt x="755" y="246"/>
                    <a:pt x="755" y="246"/>
                  </a:cubicBezTo>
                  <a:cubicBezTo>
                    <a:pt x="755" y="245"/>
                    <a:pt x="755" y="245"/>
                    <a:pt x="755" y="244"/>
                  </a:cubicBezTo>
                  <a:cubicBezTo>
                    <a:pt x="757" y="235"/>
                    <a:pt x="762" y="226"/>
                    <a:pt x="769" y="218"/>
                  </a:cubicBezTo>
                  <a:cubicBezTo>
                    <a:pt x="773" y="214"/>
                    <a:pt x="778" y="210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3" y="208"/>
                    <a:pt x="783" y="208"/>
                    <a:pt x="783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4" y="208"/>
                    <a:pt x="784" y="208"/>
                    <a:pt x="784" y="208"/>
                  </a:cubicBezTo>
                  <a:cubicBezTo>
                    <a:pt x="789" y="205"/>
                    <a:pt x="794" y="204"/>
                    <a:pt x="798" y="203"/>
                  </a:cubicBezTo>
                  <a:cubicBezTo>
                    <a:pt x="808" y="199"/>
                    <a:pt x="818" y="193"/>
                    <a:pt x="827" y="185"/>
                  </a:cubicBezTo>
                  <a:cubicBezTo>
                    <a:pt x="843" y="169"/>
                    <a:pt x="851" y="147"/>
                    <a:pt x="851" y="126"/>
                  </a:cubicBezTo>
                  <a:cubicBezTo>
                    <a:pt x="851" y="105"/>
                    <a:pt x="843" y="84"/>
                    <a:pt x="827" y="68"/>
                  </a:cubicBezTo>
                  <a:cubicBezTo>
                    <a:pt x="810" y="51"/>
                    <a:pt x="789" y="43"/>
                    <a:pt x="768" y="43"/>
                  </a:cubicBezTo>
                  <a:cubicBezTo>
                    <a:pt x="747" y="43"/>
                    <a:pt x="726" y="51"/>
                    <a:pt x="709" y="68"/>
                  </a:cubicBezTo>
                  <a:cubicBezTo>
                    <a:pt x="700" y="77"/>
                    <a:pt x="694" y="88"/>
                    <a:pt x="690" y="99"/>
                  </a:cubicBezTo>
                  <a:cubicBezTo>
                    <a:pt x="689" y="101"/>
                    <a:pt x="688" y="104"/>
                    <a:pt x="687" y="106"/>
                  </a:cubicBezTo>
                  <a:cubicBezTo>
                    <a:pt x="685" y="113"/>
                    <a:pt x="681" y="119"/>
                    <a:pt x="676" y="125"/>
                  </a:cubicBezTo>
                  <a:cubicBezTo>
                    <a:pt x="676" y="125"/>
                    <a:pt x="676" y="125"/>
                    <a:pt x="676" y="125"/>
                  </a:cubicBezTo>
                  <a:cubicBezTo>
                    <a:pt x="668" y="132"/>
                    <a:pt x="658" y="137"/>
                    <a:pt x="648" y="139"/>
                  </a:cubicBezTo>
                  <a:cubicBezTo>
                    <a:pt x="647" y="139"/>
                    <a:pt x="646" y="140"/>
                    <a:pt x="645" y="140"/>
                  </a:cubicBezTo>
                  <a:cubicBezTo>
                    <a:pt x="644" y="140"/>
                    <a:pt x="644" y="140"/>
                    <a:pt x="644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3" y="140"/>
                    <a:pt x="643" y="140"/>
                    <a:pt x="643" y="140"/>
                  </a:cubicBezTo>
                  <a:cubicBezTo>
                    <a:pt x="642" y="140"/>
                    <a:pt x="641" y="140"/>
                    <a:pt x="640" y="140"/>
                  </a:cubicBezTo>
                  <a:cubicBezTo>
                    <a:pt x="639" y="140"/>
                    <a:pt x="639" y="140"/>
                    <a:pt x="639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8" y="140"/>
                    <a:pt x="638" y="140"/>
                    <a:pt x="638" y="140"/>
                  </a:cubicBezTo>
                  <a:cubicBezTo>
                    <a:pt x="636" y="140"/>
                    <a:pt x="634" y="139"/>
                    <a:pt x="633" y="138"/>
                  </a:cubicBezTo>
                  <a:cubicBezTo>
                    <a:pt x="492" y="0"/>
                    <a:pt x="492" y="0"/>
                    <a:pt x="492" y="0"/>
                  </a:cubicBezTo>
                  <a:cubicBezTo>
                    <a:pt x="355" y="131"/>
                    <a:pt x="172" y="198"/>
                    <a:pt x="0" y="199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9" y="394"/>
                    <a:pt x="14" y="396"/>
                    <a:pt x="21" y="396"/>
                  </a:cubicBezTo>
                  <a:cubicBezTo>
                    <a:pt x="26" y="396"/>
                    <a:pt x="32" y="395"/>
                    <a:pt x="36" y="394"/>
                  </a:cubicBezTo>
                  <a:cubicBezTo>
                    <a:pt x="38" y="393"/>
                    <a:pt x="40" y="392"/>
                    <a:pt x="42" y="391"/>
                  </a:cubicBezTo>
                  <a:cubicBezTo>
                    <a:pt x="42" y="391"/>
                    <a:pt x="42" y="391"/>
                    <a:pt x="42" y="391"/>
                  </a:cubicBezTo>
                  <a:cubicBezTo>
                    <a:pt x="43" y="391"/>
                    <a:pt x="43" y="391"/>
                    <a:pt x="43" y="391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57" y="384"/>
                    <a:pt x="72" y="380"/>
                    <a:pt x="88" y="380"/>
                  </a:cubicBezTo>
                  <a:cubicBezTo>
                    <a:pt x="117" y="380"/>
                    <a:pt x="142" y="392"/>
                    <a:pt x="161" y="411"/>
                  </a:cubicBezTo>
                  <a:cubicBezTo>
                    <a:pt x="162" y="412"/>
                    <a:pt x="162" y="412"/>
                    <a:pt x="163" y="413"/>
                  </a:cubicBezTo>
                  <a:cubicBezTo>
                    <a:pt x="181" y="430"/>
                    <a:pt x="192" y="455"/>
                    <a:pt x="192" y="482"/>
                  </a:cubicBezTo>
                  <a:cubicBezTo>
                    <a:pt x="192" y="506"/>
                    <a:pt x="183" y="528"/>
                    <a:pt x="169" y="545"/>
                  </a:cubicBezTo>
                  <a:cubicBezTo>
                    <a:pt x="150" y="569"/>
                    <a:pt x="121" y="585"/>
                    <a:pt x="88" y="585"/>
                  </a:cubicBezTo>
                  <a:cubicBezTo>
                    <a:pt x="73" y="585"/>
                    <a:pt x="59" y="581"/>
                    <a:pt x="46" y="576"/>
                  </a:cubicBezTo>
                  <a:cubicBezTo>
                    <a:pt x="46" y="576"/>
                    <a:pt x="46" y="575"/>
                    <a:pt x="46" y="575"/>
                  </a:cubicBezTo>
                  <a:cubicBezTo>
                    <a:pt x="45" y="575"/>
                    <a:pt x="45" y="575"/>
                    <a:pt x="45" y="575"/>
                  </a:cubicBezTo>
                  <a:cubicBezTo>
                    <a:pt x="41" y="573"/>
                    <a:pt x="38" y="571"/>
                    <a:pt x="35" y="569"/>
                  </a:cubicBezTo>
                  <a:cubicBezTo>
                    <a:pt x="31" y="568"/>
                    <a:pt x="25" y="567"/>
                    <a:pt x="21" y="567"/>
                  </a:cubicBezTo>
                  <a:cubicBezTo>
                    <a:pt x="14" y="567"/>
                    <a:pt x="9" y="570"/>
                    <a:pt x="0" y="574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323" y="764"/>
                    <a:pt x="645" y="642"/>
                    <a:pt x="892" y="400"/>
                  </a:cubicBezTo>
                  <a:cubicBezTo>
                    <a:pt x="754" y="261"/>
                    <a:pt x="754" y="261"/>
                    <a:pt x="754" y="261"/>
                  </a:cubicBezTo>
                  <a:cubicBezTo>
                    <a:pt x="753" y="260"/>
                    <a:pt x="753" y="258"/>
                    <a:pt x="753" y="256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4335780" y="2617373"/>
              <a:ext cx="1062971" cy="1479238"/>
            </a:xfrm>
            <a:custGeom>
              <a:avLst/>
              <a:gdLst>
                <a:gd name="T0" fmla="*/ 437807491 w 771"/>
                <a:gd name="T1" fmla="*/ 1927270071 h 1074"/>
                <a:gd name="T2" fmla="*/ 435638946 w 771"/>
                <a:gd name="T3" fmla="*/ 1929432042 h 1074"/>
                <a:gd name="T4" fmla="*/ 442141635 w 771"/>
                <a:gd name="T5" fmla="*/ 1933758924 h 1074"/>
                <a:gd name="T6" fmla="*/ 446475780 w 771"/>
                <a:gd name="T7" fmla="*/ 1935922365 h 1074"/>
                <a:gd name="T8" fmla="*/ 448644324 w 771"/>
                <a:gd name="T9" fmla="*/ 1940247776 h 1074"/>
                <a:gd name="T10" fmla="*/ 450811396 w 771"/>
                <a:gd name="T11" fmla="*/ 1942411217 h 1074"/>
                <a:gd name="T12" fmla="*/ 452978469 w 771"/>
                <a:gd name="T13" fmla="*/ 1944574658 h 1074"/>
                <a:gd name="T14" fmla="*/ 463815302 w 771"/>
                <a:gd name="T15" fmla="*/ 2044073828 h 1074"/>
                <a:gd name="T16" fmla="*/ 463815302 w 771"/>
                <a:gd name="T17" fmla="*/ 2044073828 h 1074"/>
                <a:gd name="T18" fmla="*/ 463815302 w 771"/>
                <a:gd name="T19" fmla="*/ 2044073828 h 1074"/>
                <a:gd name="T20" fmla="*/ 463815302 w 771"/>
                <a:gd name="T21" fmla="*/ 2046237269 h 1074"/>
                <a:gd name="T22" fmla="*/ 448644324 w 771"/>
                <a:gd name="T23" fmla="*/ 2074356120 h 1074"/>
                <a:gd name="T24" fmla="*/ 485488970 w 771"/>
                <a:gd name="T25" fmla="*/ 2147483647 h 1074"/>
                <a:gd name="T26" fmla="*/ 613362429 w 771"/>
                <a:gd name="T27" fmla="*/ 2147483647 h 1074"/>
                <a:gd name="T28" fmla="*/ 793254456 w 771"/>
                <a:gd name="T29" fmla="*/ 2145736438 h 1074"/>
                <a:gd name="T30" fmla="*/ 771580789 w 771"/>
                <a:gd name="T31" fmla="*/ 2052726121 h 1074"/>
                <a:gd name="T32" fmla="*/ 765078100 w 771"/>
                <a:gd name="T33" fmla="*/ 2007302683 h 1074"/>
                <a:gd name="T34" fmla="*/ 782417623 w 771"/>
                <a:gd name="T35" fmla="*/ 1935922365 h 1074"/>
                <a:gd name="T36" fmla="*/ 784584695 w 771"/>
                <a:gd name="T37" fmla="*/ 1929432042 h 1074"/>
                <a:gd name="T38" fmla="*/ 784584695 w 771"/>
                <a:gd name="T39" fmla="*/ 1931595483 h 1074"/>
                <a:gd name="T40" fmla="*/ 788918840 w 771"/>
                <a:gd name="T41" fmla="*/ 1927270071 h 1074"/>
                <a:gd name="T42" fmla="*/ 791085912 w 771"/>
                <a:gd name="T43" fmla="*/ 1925106630 h 1074"/>
                <a:gd name="T44" fmla="*/ 799755673 w 771"/>
                <a:gd name="T45" fmla="*/ 1920781219 h 1074"/>
                <a:gd name="T46" fmla="*/ 801922746 w 771"/>
                <a:gd name="T47" fmla="*/ 1920781219 h 1074"/>
                <a:gd name="T48" fmla="*/ 1226726330 w 771"/>
                <a:gd name="T49" fmla="*/ 1920781219 h 1074"/>
                <a:gd name="T50" fmla="*/ 1376273457 w 771"/>
                <a:gd name="T51" fmla="*/ 571042548 h 1074"/>
                <a:gd name="T52" fmla="*/ 1328591978 w 771"/>
                <a:gd name="T53" fmla="*/ 616467457 h 1074"/>
                <a:gd name="T54" fmla="*/ 1322089289 w 771"/>
                <a:gd name="T55" fmla="*/ 605651722 h 1074"/>
                <a:gd name="T56" fmla="*/ 1317755144 w 771"/>
                <a:gd name="T57" fmla="*/ 622956309 h 1074"/>
                <a:gd name="T58" fmla="*/ 1317755144 w 771"/>
                <a:gd name="T59" fmla="*/ 629445162 h 1074"/>
                <a:gd name="T60" fmla="*/ 1263570976 w 771"/>
                <a:gd name="T61" fmla="*/ 713803185 h 1074"/>
                <a:gd name="T62" fmla="*/ 951471344 w 771"/>
                <a:gd name="T63" fmla="*/ 715966626 h 1074"/>
                <a:gd name="T64" fmla="*/ 951471344 w 771"/>
                <a:gd name="T65" fmla="*/ 402325031 h 1074"/>
                <a:gd name="T66" fmla="*/ 1029496252 w 771"/>
                <a:gd name="T67" fmla="*/ 352576181 h 1074"/>
                <a:gd name="T68" fmla="*/ 1055504064 w 771"/>
                <a:gd name="T69" fmla="*/ 343923888 h 1074"/>
                <a:gd name="T70" fmla="*/ 1094517254 w 771"/>
                <a:gd name="T71" fmla="*/ 292010127 h 1074"/>
                <a:gd name="T72" fmla="*/ 0 w 771"/>
                <a:gd name="T73" fmla="*/ 1920781219 h 1074"/>
                <a:gd name="T74" fmla="*/ 424802112 w 771"/>
                <a:gd name="T75" fmla="*/ 1920781219 h 10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1" h="1074">
                  <a:moveTo>
                    <a:pt x="202" y="890"/>
                  </a:moveTo>
                  <a:cubicBezTo>
                    <a:pt x="202" y="891"/>
                    <a:pt x="202" y="891"/>
                    <a:pt x="202" y="891"/>
                  </a:cubicBezTo>
                  <a:cubicBezTo>
                    <a:pt x="202" y="891"/>
                    <a:pt x="202" y="891"/>
                    <a:pt x="202" y="891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1" y="892"/>
                    <a:pt x="201" y="892"/>
                  </a:cubicBezTo>
                  <a:cubicBezTo>
                    <a:pt x="201" y="892"/>
                    <a:pt x="204" y="893"/>
                    <a:pt x="204" y="894"/>
                  </a:cubicBezTo>
                  <a:cubicBezTo>
                    <a:pt x="205" y="894"/>
                    <a:pt x="205" y="894"/>
                    <a:pt x="205" y="894"/>
                  </a:cubicBezTo>
                  <a:cubicBezTo>
                    <a:pt x="206" y="895"/>
                    <a:pt x="206" y="895"/>
                    <a:pt x="206" y="895"/>
                  </a:cubicBezTo>
                  <a:cubicBezTo>
                    <a:pt x="207" y="896"/>
                    <a:pt x="207" y="896"/>
                    <a:pt x="207" y="896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7" y="897"/>
                    <a:pt x="207" y="897"/>
                    <a:pt x="207" y="897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8"/>
                    <a:pt x="208" y="898"/>
                    <a:pt x="208" y="898"/>
                  </a:cubicBezTo>
                  <a:cubicBezTo>
                    <a:pt x="208" y="899"/>
                    <a:pt x="208" y="899"/>
                    <a:pt x="209" y="899"/>
                  </a:cubicBezTo>
                  <a:cubicBezTo>
                    <a:pt x="214" y="908"/>
                    <a:pt x="217" y="917"/>
                    <a:pt x="217" y="928"/>
                  </a:cubicBezTo>
                  <a:cubicBezTo>
                    <a:pt x="217" y="934"/>
                    <a:pt x="216" y="940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5"/>
                    <a:pt x="214" y="945"/>
                    <a:pt x="214" y="945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4" y="946"/>
                    <a:pt x="214" y="946"/>
                    <a:pt x="214" y="946"/>
                  </a:cubicBezTo>
                  <a:cubicBezTo>
                    <a:pt x="212" y="951"/>
                    <a:pt x="210" y="955"/>
                    <a:pt x="207" y="959"/>
                  </a:cubicBezTo>
                  <a:cubicBezTo>
                    <a:pt x="203" y="969"/>
                    <a:pt x="200" y="980"/>
                    <a:pt x="200" y="992"/>
                  </a:cubicBezTo>
                  <a:cubicBezTo>
                    <a:pt x="200" y="1015"/>
                    <a:pt x="209" y="1036"/>
                    <a:pt x="224" y="1051"/>
                  </a:cubicBezTo>
                  <a:cubicBezTo>
                    <a:pt x="226" y="1052"/>
                    <a:pt x="228" y="1054"/>
                    <a:pt x="230" y="1055"/>
                  </a:cubicBezTo>
                  <a:cubicBezTo>
                    <a:pt x="244" y="1067"/>
                    <a:pt x="263" y="1074"/>
                    <a:pt x="283" y="1074"/>
                  </a:cubicBezTo>
                  <a:cubicBezTo>
                    <a:pt x="306" y="1074"/>
                    <a:pt x="328" y="1064"/>
                    <a:pt x="343" y="1049"/>
                  </a:cubicBezTo>
                  <a:cubicBezTo>
                    <a:pt x="357" y="1034"/>
                    <a:pt x="366" y="1014"/>
                    <a:pt x="366" y="992"/>
                  </a:cubicBezTo>
                  <a:cubicBezTo>
                    <a:pt x="366" y="979"/>
                    <a:pt x="363" y="967"/>
                    <a:pt x="358" y="956"/>
                  </a:cubicBezTo>
                  <a:cubicBezTo>
                    <a:pt x="356" y="954"/>
                    <a:pt x="357" y="952"/>
                    <a:pt x="356" y="949"/>
                  </a:cubicBezTo>
                  <a:cubicBezTo>
                    <a:pt x="353" y="943"/>
                    <a:pt x="353" y="935"/>
                    <a:pt x="353" y="928"/>
                  </a:cubicBezTo>
                  <a:cubicBezTo>
                    <a:pt x="353" y="928"/>
                    <a:pt x="353" y="928"/>
                    <a:pt x="353" y="928"/>
                  </a:cubicBezTo>
                  <a:cubicBezTo>
                    <a:pt x="353" y="917"/>
                    <a:pt x="355" y="907"/>
                    <a:pt x="361" y="898"/>
                  </a:cubicBezTo>
                  <a:cubicBezTo>
                    <a:pt x="361" y="897"/>
                    <a:pt x="361" y="896"/>
                    <a:pt x="361" y="895"/>
                  </a:cubicBezTo>
                  <a:cubicBezTo>
                    <a:pt x="361" y="894"/>
                    <a:pt x="361" y="894"/>
                    <a:pt x="361" y="894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2"/>
                    <a:pt x="362" y="892"/>
                    <a:pt x="362" y="892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3"/>
                    <a:pt x="362" y="893"/>
                    <a:pt x="362" y="893"/>
                  </a:cubicBezTo>
                  <a:cubicBezTo>
                    <a:pt x="362" y="892"/>
                    <a:pt x="363" y="892"/>
                    <a:pt x="364" y="891"/>
                  </a:cubicBezTo>
                  <a:cubicBezTo>
                    <a:pt x="364" y="890"/>
                    <a:pt x="364" y="890"/>
                    <a:pt x="364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5" y="890"/>
                    <a:pt x="365" y="890"/>
                    <a:pt x="365" y="890"/>
                  </a:cubicBezTo>
                  <a:cubicBezTo>
                    <a:pt x="366" y="889"/>
                    <a:pt x="368" y="888"/>
                    <a:pt x="369" y="888"/>
                  </a:cubicBezTo>
                  <a:cubicBezTo>
                    <a:pt x="369" y="888"/>
                    <a:pt x="369" y="888"/>
                    <a:pt x="369" y="888"/>
                  </a:cubicBezTo>
                  <a:cubicBezTo>
                    <a:pt x="370" y="888"/>
                    <a:pt x="370" y="888"/>
                    <a:pt x="370" y="888"/>
                  </a:cubicBezTo>
                  <a:cubicBezTo>
                    <a:pt x="371" y="888"/>
                    <a:pt x="371" y="888"/>
                    <a:pt x="371" y="888"/>
                  </a:cubicBezTo>
                  <a:cubicBezTo>
                    <a:pt x="566" y="888"/>
                    <a:pt x="566" y="888"/>
                    <a:pt x="566" y="888"/>
                  </a:cubicBezTo>
                  <a:cubicBezTo>
                    <a:pt x="570" y="704"/>
                    <a:pt x="647" y="526"/>
                    <a:pt x="771" y="401"/>
                  </a:cubicBezTo>
                  <a:cubicBezTo>
                    <a:pt x="635" y="264"/>
                    <a:pt x="635" y="264"/>
                    <a:pt x="635" y="264"/>
                  </a:cubicBezTo>
                  <a:cubicBezTo>
                    <a:pt x="628" y="266"/>
                    <a:pt x="624" y="269"/>
                    <a:pt x="619" y="274"/>
                  </a:cubicBezTo>
                  <a:cubicBezTo>
                    <a:pt x="615" y="277"/>
                    <a:pt x="613" y="281"/>
                    <a:pt x="613" y="285"/>
                  </a:cubicBezTo>
                  <a:cubicBezTo>
                    <a:pt x="613" y="280"/>
                    <a:pt x="613" y="280"/>
                    <a:pt x="613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10" y="280"/>
                    <a:pt x="610" y="280"/>
                    <a:pt x="610" y="280"/>
                  </a:cubicBezTo>
                  <a:cubicBezTo>
                    <a:pt x="609" y="280"/>
                    <a:pt x="608" y="286"/>
                    <a:pt x="608" y="288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8" y="291"/>
                    <a:pt x="608" y="291"/>
                    <a:pt x="608" y="291"/>
                  </a:cubicBezTo>
                  <a:cubicBezTo>
                    <a:pt x="603" y="306"/>
                    <a:pt x="594" y="319"/>
                    <a:pt x="583" y="330"/>
                  </a:cubicBezTo>
                  <a:cubicBezTo>
                    <a:pt x="564" y="350"/>
                    <a:pt x="538" y="360"/>
                    <a:pt x="512" y="360"/>
                  </a:cubicBezTo>
                  <a:cubicBezTo>
                    <a:pt x="486" y="361"/>
                    <a:pt x="459" y="351"/>
                    <a:pt x="439" y="331"/>
                  </a:cubicBezTo>
                  <a:cubicBezTo>
                    <a:pt x="418" y="310"/>
                    <a:pt x="409" y="284"/>
                    <a:pt x="409" y="258"/>
                  </a:cubicBezTo>
                  <a:cubicBezTo>
                    <a:pt x="409" y="232"/>
                    <a:pt x="419" y="206"/>
                    <a:pt x="439" y="186"/>
                  </a:cubicBezTo>
                  <a:cubicBezTo>
                    <a:pt x="449" y="176"/>
                    <a:pt x="461" y="168"/>
                    <a:pt x="474" y="163"/>
                  </a:cubicBezTo>
                  <a:cubicBezTo>
                    <a:pt x="475" y="163"/>
                    <a:pt x="475" y="163"/>
                    <a:pt x="475" y="163"/>
                  </a:cubicBezTo>
                  <a:cubicBezTo>
                    <a:pt x="475" y="163"/>
                    <a:pt x="475" y="163"/>
                    <a:pt x="476" y="163"/>
                  </a:cubicBezTo>
                  <a:cubicBezTo>
                    <a:pt x="480" y="162"/>
                    <a:pt x="483" y="161"/>
                    <a:pt x="487" y="159"/>
                  </a:cubicBezTo>
                  <a:cubicBezTo>
                    <a:pt x="490" y="158"/>
                    <a:pt x="493" y="155"/>
                    <a:pt x="496" y="153"/>
                  </a:cubicBezTo>
                  <a:cubicBezTo>
                    <a:pt x="501" y="148"/>
                    <a:pt x="504" y="141"/>
                    <a:pt x="505" y="135"/>
                  </a:cubicBezTo>
                  <a:cubicBezTo>
                    <a:pt x="371" y="0"/>
                    <a:pt x="371" y="0"/>
                    <a:pt x="371" y="0"/>
                  </a:cubicBezTo>
                  <a:cubicBezTo>
                    <a:pt x="144" y="229"/>
                    <a:pt x="4" y="544"/>
                    <a:pt x="0" y="888"/>
                  </a:cubicBezTo>
                  <a:cubicBezTo>
                    <a:pt x="195" y="888"/>
                    <a:pt x="195" y="888"/>
                    <a:pt x="195" y="888"/>
                  </a:cubicBezTo>
                  <a:cubicBezTo>
                    <a:pt x="196" y="888"/>
                    <a:pt x="196" y="888"/>
                    <a:pt x="196" y="888"/>
                  </a:cubicBezTo>
                  <a:cubicBezTo>
                    <a:pt x="198" y="888"/>
                    <a:pt x="200" y="889"/>
                    <a:pt x="202" y="890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5" name="Freeform 145"/>
            <p:cNvSpPr>
              <a:spLocks noChangeAspect="1"/>
            </p:cNvSpPr>
            <p:nvPr/>
          </p:nvSpPr>
          <p:spPr bwMode="auto">
            <a:xfrm>
              <a:off x="4601895" y="3194003"/>
              <a:ext cx="429648" cy="370181"/>
            </a:xfrm>
            <a:custGeom>
              <a:avLst/>
              <a:gdLst>
                <a:gd name="T0" fmla="*/ 2147483647 w 64"/>
                <a:gd name="T1" fmla="*/ 2147483647 h 55"/>
                <a:gd name="T2" fmla="*/ 2147483647 w 64"/>
                <a:gd name="T3" fmla="*/ 2147483647 h 55"/>
                <a:gd name="T4" fmla="*/ 2147483647 w 64"/>
                <a:gd name="T5" fmla="*/ 2147483647 h 55"/>
                <a:gd name="T6" fmla="*/ 2147483647 w 64"/>
                <a:gd name="T7" fmla="*/ 2147483647 h 55"/>
                <a:gd name="T8" fmla="*/ 2147483647 w 64"/>
                <a:gd name="T9" fmla="*/ 2066136401 h 55"/>
                <a:gd name="T10" fmla="*/ 2147483647 w 64"/>
                <a:gd name="T11" fmla="*/ 1859523479 h 55"/>
                <a:gd name="T12" fmla="*/ 2147483647 w 64"/>
                <a:gd name="T13" fmla="*/ 1859523479 h 55"/>
                <a:gd name="T14" fmla="*/ 2147483647 w 64"/>
                <a:gd name="T15" fmla="*/ 1549604097 h 55"/>
                <a:gd name="T16" fmla="*/ 1747197098 w 64"/>
                <a:gd name="T17" fmla="*/ 1549604097 h 55"/>
                <a:gd name="T18" fmla="*/ 1747197098 w 64"/>
                <a:gd name="T19" fmla="*/ 1859523479 h 55"/>
                <a:gd name="T20" fmla="*/ 1901356699 w 64"/>
                <a:gd name="T21" fmla="*/ 1859523479 h 55"/>
                <a:gd name="T22" fmla="*/ 2106907612 w 64"/>
                <a:gd name="T23" fmla="*/ 2066136401 h 55"/>
                <a:gd name="T24" fmla="*/ 2106907612 w 64"/>
                <a:gd name="T25" fmla="*/ 2147483647 h 55"/>
                <a:gd name="T26" fmla="*/ 1901356699 w 64"/>
                <a:gd name="T27" fmla="*/ 2147483647 h 55"/>
                <a:gd name="T28" fmla="*/ 1336088104 w 64"/>
                <a:gd name="T29" fmla="*/ 2147483647 h 55"/>
                <a:gd name="T30" fmla="*/ 1181928503 w 64"/>
                <a:gd name="T31" fmla="*/ 2147483647 h 55"/>
                <a:gd name="T32" fmla="*/ 1181928503 w 64"/>
                <a:gd name="T33" fmla="*/ 2066136401 h 55"/>
                <a:gd name="T34" fmla="*/ 1336088104 w 64"/>
                <a:gd name="T35" fmla="*/ 1859523479 h 55"/>
                <a:gd name="T36" fmla="*/ 1490254873 w 64"/>
                <a:gd name="T37" fmla="*/ 1859523479 h 55"/>
                <a:gd name="T38" fmla="*/ 1490254873 w 64"/>
                <a:gd name="T39" fmla="*/ 1549604097 h 55"/>
                <a:gd name="T40" fmla="*/ 565268595 w 64"/>
                <a:gd name="T41" fmla="*/ 1549604097 h 55"/>
                <a:gd name="T42" fmla="*/ 565268595 w 64"/>
                <a:gd name="T43" fmla="*/ 1859523479 h 55"/>
                <a:gd name="T44" fmla="*/ 770819508 w 64"/>
                <a:gd name="T45" fmla="*/ 1859523479 h 55"/>
                <a:gd name="T46" fmla="*/ 924986277 w 64"/>
                <a:gd name="T47" fmla="*/ 2066136401 h 55"/>
                <a:gd name="T48" fmla="*/ 924986277 w 64"/>
                <a:gd name="T49" fmla="*/ 2147483647 h 55"/>
                <a:gd name="T50" fmla="*/ 770819508 w 64"/>
                <a:gd name="T51" fmla="*/ 2147483647 h 55"/>
                <a:gd name="T52" fmla="*/ 154166769 w 64"/>
                <a:gd name="T53" fmla="*/ 2147483647 h 55"/>
                <a:gd name="T54" fmla="*/ 0 w 64"/>
                <a:gd name="T55" fmla="*/ 2147483647 h 55"/>
                <a:gd name="T56" fmla="*/ 0 w 64"/>
                <a:gd name="T57" fmla="*/ 2066136401 h 55"/>
                <a:gd name="T58" fmla="*/ 154166769 w 64"/>
                <a:gd name="T59" fmla="*/ 1859523479 h 55"/>
                <a:gd name="T60" fmla="*/ 359717682 w 64"/>
                <a:gd name="T61" fmla="*/ 1859523479 h 55"/>
                <a:gd name="T62" fmla="*/ 359717682 w 64"/>
                <a:gd name="T63" fmla="*/ 1549604097 h 55"/>
                <a:gd name="T64" fmla="*/ 565268595 w 64"/>
                <a:gd name="T65" fmla="*/ 1291337946 h 55"/>
                <a:gd name="T66" fmla="*/ 1490254873 w 64"/>
                <a:gd name="T67" fmla="*/ 1291337946 h 55"/>
                <a:gd name="T68" fmla="*/ 1490254873 w 64"/>
                <a:gd name="T69" fmla="*/ 929765333 h 55"/>
                <a:gd name="T70" fmla="*/ 1336088104 w 64"/>
                <a:gd name="T71" fmla="*/ 929765333 h 55"/>
                <a:gd name="T72" fmla="*/ 1181928503 w 64"/>
                <a:gd name="T73" fmla="*/ 774805642 h 55"/>
                <a:gd name="T74" fmla="*/ 1181928503 w 64"/>
                <a:gd name="T75" fmla="*/ 154959691 h 55"/>
                <a:gd name="T76" fmla="*/ 1336088104 w 64"/>
                <a:gd name="T77" fmla="*/ 0 h 55"/>
                <a:gd name="T78" fmla="*/ 1901356699 w 64"/>
                <a:gd name="T79" fmla="*/ 0 h 55"/>
                <a:gd name="T80" fmla="*/ 2106907612 w 64"/>
                <a:gd name="T81" fmla="*/ 154959691 h 55"/>
                <a:gd name="T82" fmla="*/ 2106907612 w 64"/>
                <a:gd name="T83" fmla="*/ 774805642 h 55"/>
                <a:gd name="T84" fmla="*/ 1901356699 w 64"/>
                <a:gd name="T85" fmla="*/ 929765333 h 55"/>
                <a:gd name="T86" fmla="*/ 1747197098 w 64"/>
                <a:gd name="T87" fmla="*/ 929765333 h 55"/>
                <a:gd name="T88" fmla="*/ 1747197098 w 64"/>
                <a:gd name="T89" fmla="*/ 1291337946 h 55"/>
                <a:gd name="T90" fmla="*/ 2147483647 w 64"/>
                <a:gd name="T91" fmla="*/ 1291337946 h 55"/>
                <a:gd name="T92" fmla="*/ 2147483647 w 64"/>
                <a:gd name="T93" fmla="*/ 1549604097 h 55"/>
                <a:gd name="T94" fmla="*/ 2147483647 w 64"/>
                <a:gd name="T95" fmla="*/ 1859523479 h 55"/>
                <a:gd name="T96" fmla="*/ 2147483647 w 64"/>
                <a:gd name="T97" fmla="*/ 1859523479 h 55"/>
                <a:gd name="T98" fmla="*/ 2147483647 w 64"/>
                <a:gd name="T99" fmla="*/ 2066136401 h 55"/>
                <a:gd name="T100" fmla="*/ 2147483647 w 64"/>
                <a:gd name="T101" fmla="*/ 2147483647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4335780" y="3861717"/>
              <a:ext cx="1057024" cy="1227991"/>
            </a:xfrm>
            <a:custGeom>
              <a:avLst/>
              <a:gdLst>
                <a:gd name="T0" fmla="*/ 1109508670 w 766"/>
                <a:gd name="T1" fmla="*/ 1620069225 h 891"/>
                <a:gd name="T2" fmla="*/ 1113851121 w 766"/>
                <a:gd name="T3" fmla="*/ 1628733059 h 891"/>
                <a:gd name="T4" fmla="*/ 1113851121 w 766"/>
                <a:gd name="T5" fmla="*/ 1628733059 h 891"/>
                <a:gd name="T6" fmla="*/ 1113851121 w 766"/>
                <a:gd name="T7" fmla="*/ 1622235551 h 891"/>
                <a:gd name="T8" fmla="*/ 1120364060 w 766"/>
                <a:gd name="T9" fmla="*/ 1622235551 h 891"/>
                <a:gd name="T10" fmla="*/ 1124706511 w 766"/>
                <a:gd name="T11" fmla="*/ 1624401878 h 891"/>
                <a:gd name="T12" fmla="*/ 1129048962 w 766"/>
                <a:gd name="T13" fmla="*/ 1624401878 h 891"/>
                <a:gd name="T14" fmla="*/ 1129048962 w 766"/>
                <a:gd name="T15" fmla="*/ 1626568204 h 891"/>
                <a:gd name="T16" fmla="*/ 1189844744 w 766"/>
                <a:gd name="T17" fmla="*/ 1656889415 h 891"/>
                <a:gd name="T18" fmla="*/ 1211556998 w 766"/>
                <a:gd name="T19" fmla="*/ 1687212097 h 891"/>
                <a:gd name="T20" fmla="*/ 1211556998 w 766"/>
                <a:gd name="T21" fmla="*/ 1687212097 h 891"/>
                <a:gd name="T22" fmla="*/ 1213727486 w 766"/>
                <a:gd name="T23" fmla="*/ 1689378424 h 891"/>
                <a:gd name="T24" fmla="*/ 1213727486 w 766"/>
                <a:gd name="T25" fmla="*/ 1689378424 h 891"/>
                <a:gd name="T26" fmla="*/ 1263666406 w 766"/>
                <a:gd name="T27" fmla="*/ 1780343528 h 891"/>
                <a:gd name="T28" fmla="*/ 1424338554 w 766"/>
                <a:gd name="T29" fmla="*/ 1830158733 h 891"/>
                <a:gd name="T30" fmla="*/ 1567640899 w 766"/>
                <a:gd name="T31" fmla="*/ 1646060726 h 891"/>
                <a:gd name="T32" fmla="*/ 1517701980 w 766"/>
                <a:gd name="T33" fmla="*/ 1526937794 h 891"/>
                <a:gd name="T34" fmla="*/ 1433023455 w 766"/>
                <a:gd name="T35" fmla="*/ 1479288916 h 891"/>
                <a:gd name="T36" fmla="*/ 1393941399 w 766"/>
                <a:gd name="T37" fmla="*/ 1453297415 h 891"/>
                <a:gd name="T38" fmla="*/ 1359201794 w 766"/>
                <a:gd name="T39" fmla="*/ 1388322340 h 891"/>
                <a:gd name="T40" fmla="*/ 1359201794 w 766"/>
                <a:gd name="T41" fmla="*/ 1386156014 h 891"/>
                <a:gd name="T42" fmla="*/ 1357029832 w 766"/>
                <a:gd name="T43" fmla="*/ 1377492180 h 891"/>
                <a:gd name="T44" fmla="*/ 1357029832 w 766"/>
                <a:gd name="T45" fmla="*/ 1375327325 h 891"/>
                <a:gd name="T46" fmla="*/ 1361372283 w 766"/>
                <a:gd name="T47" fmla="*/ 1366663491 h 891"/>
                <a:gd name="T48" fmla="*/ 1363544245 w 766"/>
                <a:gd name="T49" fmla="*/ 1362330839 h 891"/>
                <a:gd name="T50" fmla="*/ 1228926800 w 766"/>
                <a:gd name="T51" fmla="*/ 0 h 891"/>
                <a:gd name="T52" fmla="*/ 801190252 w 766"/>
                <a:gd name="T53" fmla="*/ 41151371 h 891"/>
                <a:gd name="T54" fmla="*/ 809875154 w 766"/>
                <a:gd name="T55" fmla="*/ 69307727 h 891"/>
                <a:gd name="T56" fmla="*/ 814217604 w 766"/>
                <a:gd name="T57" fmla="*/ 80136416 h 891"/>
                <a:gd name="T58" fmla="*/ 814217604 w 766"/>
                <a:gd name="T59" fmla="*/ 82302742 h 891"/>
                <a:gd name="T60" fmla="*/ 768622609 w 766"/>
                <a:gd name="T61" fmla="*/ 337876273 h 891"/>
                <a:gd name="T62" fmla="*/ 614463400 w 766"/>
                <a:gd name="T63" fmla="*/ 402851348 h 891"/>
                <a:gd name="T64" fmla="*/ 390824981 w 766"/>
                <a:gd name="T65" fmla="*/ 179766825 h 891"/>
                <a:gd name="T66" fmla="*/ 412537234 w 766"/>
                <a:gd name="T67" fmla="*/ 86635395 h 891"/>
                <a:gd name="T68" fmla="*/ 425564586 w 766"/>
                <a:gd name="T69" fmla="*/ 62810220 h 891"/>
                <a:gd name="T70" fmla="*/ 414707722 w 766"/>
                <a:gd name="T71" fmla="*/ 0 h 891"/>
                <a:gd name="T72" fmla="*/ 794677313 w 766"/>
                <a:gd name="T73" fmla="*/ 1929789142 h 891"/>
                <a:gd name="T74" fmla="*/ 1109508670 w 766"/>
                <a:gd name="T75" fmla="*/ 1620069225 h 89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66" h="891">
                  <a:moveTo>
                    <a:pt x="511" y="748"/>
                  </a:moveTo>
                  <a:cubicBezTo>
                    <a:pt x="511" y="748"/>
                    <a:pt x="511" y="748"/>
                    <a:pt x="511" y="748"/>
                  </a:cubicBezTo>
                  <a:cubicBezTo>
                    <a:pt x="512" y="750"/>
                    <a:pt x="512" y="750"/>
                    <a:pt x="512" y="750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52"/>
                    <a:pt x="513" y="752"/>
                    <a:pt x="513" y="752"/>
                  </a:cubicBezTo>
                  <a:cubicBezTo>
                    <a:pt x="513" y="749"/>
                    <a:pt x="513" y="749"/>
                    <a:pt x="513" y="749"/>
                  </a:cubicBezTo>
                  <a:cubicBezTo>
                    <a:pt x="513" y="749"/>
                    <a:pt x="515" y="749"/>
                    <a:pt x="516" y="749"/>
                  </a:cubicBezTo>
                  <a:cubicBezTo>
                    <a:pt x="516" y="749"/>
                    <a:pt x="516" y="749"/>
                    <a:pt x="516" y="749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8" y="750"/>
                    <a:pt x="518" y="750"/>
                    <a:pt x="518" y="750"/>
                  </a:cubicBezTo>
                  <a:cubicBezTo>
                    <a:pt x="519" y="750"/>
                    <a:pt x="519" y="750"/>
                    <a:pt x="519" y="750"/>
                  </a:cubicBezTo>
                  <a:cubicBezTo>
                    <a:pt x="519" y="750"/>
                    <a:pt x="520" y="750"/>
                    <a:pt x="520" y="750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0" y="751"/>
                    <a:pt x="520" y="751"/>
                    <a:pt x="520" y="751"/>
                  </a:cubicBezTo>
                  <a:cubicBezTo>
                    <a:pt x="521" y="751"/>
                    <a:pt x="521" y="751"/>
                    <a:pt x="522" y="751"/>
                  </a:cubicBezTo>
                  <a:cubicBezTo>
                    <a:pt x="531" y="753"/>
                    <a:pt x="541" y="758"/>
                    <a:pt x="548" y="765"/>
                  </a:cubicBezTo>
                  <a:cubicBezTo>
                    <a:pt x="552" y="769"/>
                    <a:pt x="556" y="774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8" y="779"/>
                    <a:pt x="558" y="779"/>
                    <a:pt x="558" y="779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59" y="780"/>
                    <a:pt x="559" y="780"/>
                    <a:pt x="559" y="780"/>
                  </a:cubicBezTo>
                  <a:cubicBezTo>
                    <a:pt x="561" y="785"/>
                    <a:pt x="562" y="790"/>
                    <a:pt x="563" y="794"/>
                  </a:cubicBezTo>
                  <a:cubicBezTo>
                    <a:pt x="567" y="804"/>
                    <a:pt x="573" y="814"/>
                    <a:pt x="582" y="822"/>
                  </a:cubicBezTo>
                  <a:cubicBezTo>
                    <a:pt x="598" y="839"/>
                    <a:pt x="619" y="847"/>
                    <a:pt x="640" y="847"/>
                  </a:cubicBezTo>
                  <a:cubicBezTo>
                    <a:pt x="645" y="847"/>
                    <a:pt x="651" y="846"/>
                    <a:pt x="656" y="845"/>
                  </a:cubicBezTo>
                  <a:cubicBezTo>
                    <a:pt x="671" y="842"/>
                    <a:pt x="685" y="834"/>
                    <a:pt x="697" y="822"/>
                  </a:cubicBezTo>
                  <a:cubicBezTo>
                    <a:pt x="714" y="805"/>
                    <a:pt x="722" y="783"/>
                    <a:pt x="722" y="760"/>
                  </a:cubicBezTo>
                  <a:cubicBezTo>
                    <a:pt x="722" y="757"/>
                    <a:pt x="722" y="755"/>
                    <a:pt x="722" y="752"/>
                  </a:cubicBezTo>
                  <a:cubicBezTo>
                    <a:pt x="720" y="735"/>
                    <a:pt x="712" y="719"/>
                    <a:pt x="699" y="705"/>
                  </a:cubicBezTo>
                  <a:cubicBezTo>
                    <a:pt x="690" y="696"/>
                    <a:pt x="679" y="690"/>
                    <a:pt x="667" y="686"/>
                  </a:cubicBezTo>
                  <a:cubicBezTo>
                    <a:pt x="665" y="685"/>
                    <a:pt x="662" y="684"/>
                    <a:pt x="660" y="683"/>
                  </a:cubicBezTo>
                  <a:cubicBezTo>
                    <a:pt x="653" y="681"/>
                    <a:pt x="647" y="677"/>
                    <a:pt x="642" y="671"/>
                  </a:cubicBezTo>
                  <a:cubicBezTo>
                    <a:pt x="642" y="671"/>
                    <a:pt x="642" y="671"/>
                    <a:pt x="642" y="671"/>
                  </a:cubicBezTo>
                  <a:cubicBezTo>
                    <a:pt x="634" y="664"/>
                    <a:pt x="629" y="654"/>
                    <a:pt x="627" y="644"/>
                  </a:cubicBezTo>
                  <a:cubicBezTo>
                    <a:pt x="627" y="643"/>
                    <a:pt x="626" y="642"/>
                    <a:pt x="626" y="641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40"/>
                    <a:pt x="626" y="640"/>
                    <a:pt x="626" y="640"/>
                  </a:cubicBezTo>
                  <a:cubicBezTo>
                    <a:pt x="626" y="639"/>
                    <a:pt x="626" y="638"/>
                    <a:pt x="626" y="638"/>
                  </a:cubicBezTo>
                  <a:cubicBezTo>
                    <a:pt x="626" y="637"/>
                    <a:pt x="625" y="636"/>
                    <a:pt x="625" y="636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5"/>
                    <a:pt x="625" y="635"/>
                    <a:pt x="625" y="635"/>
                  </a:cubicBezTo>
                  <a:cubicBezTo>
                    <a:pt x="625" y="633"/>
                    <a:pt x="626" y="632"/>
                    <a:pt x="626" y="631"/>
                  </a:cubicBezTo>
                  <a:cubicBezTo>
                    <a:pt x="626" y="631"/>
                    <a:pt x="626" y="631"/>
                    <a:pt x="627" y="631"/>
                  </a:cubicBezTo>
                  <a:cubicBezTo>
                    <a:pt x="627" y="630"/>
                    <a:pt x="627" y="630"/>
                    <a:pt x="628" y="629"/>
                  </a:cubicBezTo>
                  <a:cubicBezTo>
                    <a:pt x="628" y="629"/>
                    <a:pt x="628" y="629"/>
                    <a:pt x="628" y="629"/>
                  </a:cubicBezTo>
                  <a:cubicBezTo>
                    <a:pt x="766" y="491"/>
                    <a:pt x="766" y="491"/>
                    <a:pt x="766" y="491"/>
                  </a:cubicBezTo>
                  <a:cubicBezTo>
                    <a:pt x="634" y="354"/>
                    <a:pt x="567" y="180"/>
                    <a:pt x="566" y="0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1" y="4"/>
                    <a:pt x="369" y="12"/>
                    <a:pt x="369" y="19"/>
                  </a:cubicBezTo>
                  <a:cubicBezTo>
                    <a:pt x="369" y="24"/>
                    <a:pt x="369" y="28"/>
                    <a:pt x="373" y="32"/>
                  </a:cubicBezTo>
                  <a:cubicBezTo>
                    <a:pt x="373" y="32"/>
                    <a:pt x="373" y="32"/>
                    <a:pt x="373" y="32"/>
                  </a:cubicBezTo>
                  <a:cubicBezTo>
                    <a:pt x="373" y="34"/>
                    <a:pt x="374" y="35"/>
                    <a:pt x="375" y="37"/>
                  </a:cubicBezTo>
                  <a:cubicBezTo>
                    <a:pt x="375" y="37"/>
                    <a:pt x="375" y="37"/>
                    <a:pt x="375" y="37"/>
                  </a:cubicBezTo>
                  <a:cubicBezTo>
                    <a:pt x="374" y="37"/>
                    <a:pt x="374" y="37"/>
                    <a:pt x="374" y="37"/>
                  </a:cubicBezTo>
                  <a:cubicBezTo>
                    <a:pt x="375" y="38"/>
                    <a:pt x="375" y="38"/>
                    <a:pt x="375" y="38"/>
                  </a:cubicBezTo>
                  <a:cubicBezTo>
                    <a:pt x="381" y="51"/>
                    <a:pt x="385" y="67"/>
                    <a:pt x="385" y="83"/>
                  </a:cubicBezTo>
                  <a:cubicBezTo>
                    <a:pt x="385" y="111"/>
                    <a:pt x="373" y="137"/>
                    <a:pt x="354" y="156"/>
                  </a:cubicBezTo>
                  <a:cubicBezTo>
                    <a:pt x="353" y="156"/>
                    <a:pt x="353" y="157"/>
                    <a:pt x="352" y="158"/>
                  </a:cubicBezTo>
                  <a:cubicBezTo>
                    <a:pt x="335" y="175"/>
                    <a:pt x="310" y="186"/>
                    <a:pt x="283" y="186"/>
                  </a:cubicBezTo>
                  <a:cubicBezTo>
                    <a:pt x="259" y="186"/>
                    <a:pt x="237" y="178"/>
                    <a:pt x="220" y="163"/>
                  </a:cubicBezTo>
                  <a:cubicBezTo>
                    <a:pt x="196" y="144"/>
                    <a:pt x="180" y="115"/>
                    <a:pt x="180" y="83"/>
                  </a:cubicBezTo>
                  <a:cubicBezTo>
                    <a:pt x="180" y="68"/>
                    <a:pt x="184" y="54"/>
                    <a:pt x="189" y="41"/>
                  </a:cubicBezTo>
                  <a:cubicBezTo>
                    <a:pt x="189" y="41"/>
                    <a:pt x="190" y="41"/>
                    <a:pt x="190" y="40"/>
                  </a:cubicBezTo>
                  <a:cubicBezTo>
                    <a:pt x="190" y="40"/>
                    <a:pt x="190" y="40"/>
                    <a:pt x="190" y="40"/>
                  </a:cubicBezTo>
                  <a:cubicBezTo>
                    <a:pt x="192" y="36"/>
                    <a:pt x="194" y="33"/>
                    <a:pt x="196" y="29"/>
                  </a:cubicBezTo>
                  <a:cubicBezTo>
                    <a:pt x="197" y="26"/>
                    <a:pt x="197" y="23"/>
                    <a:pt x="197" y="19"/>
                  </a:cubicBezTo>
                  <a:cubicBezTo>
                    <a:pt x="197" y="12"/>
                    <a:pt x="195" y="4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24"/>
                    <a:pt x="123" y="644"/>
                    <a:pt x="366" y="891"/>
                  </a:cubicBezTo>
                  <a:cubicBezTo>
                    <a:pt x="505" y="751"/>
                    <a:pt x="505" y="751"/>
                    <a:pt x="505" y="751"/>
                  </a:cubicBezTo>
                  <a:cubicBezTo>
                    <a:pt x="507" y="750"/>
                    <a:pt x="509" y="748"/>
                    <a:pt x="511" y="748"/>
                  </a:cubicBezTo>
                  <a:close/>
                </a:path>
              </a:pathLst>
            </a:custGeom>
            <a:solidFill>
              <a:srgbClr val="1FB4C2"/>
            </a:solidFill>
            <a:ln>
              <a:noFill/>
            </a:ln>
          </p:spPr>
          <p:txBody>
            <a:bodyPr anchor="ctr">
              <a:noAutofit/>
            </a:bodyPr>
            <a:lstStyle/>
            <a:p>
              <a:pPr lvl="0" algn="l"/>
              <a:endParaRPr lang="zh-CN" altLang="en-US">
                <a:sym typeface="+mn-ea"/>
              </a:endParaRPr>
            </a:p>
          </p:txBody>
        </p:sp>
      </p:grpSp>
      <p:pic>
        <p:nvPicPr>
          <p:cNvPr id="27" name="图片 26" descr="住宅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6494" y="2153572"/>
            <a:ext cx="493806" cy="493806"/>
          </a:xfrm>
          <a:prstGeom prst="rect">
            <a:avLst/>
          </a:prstGeom>
        </p:spPr>
      </p:pic>
      <p:pic>
        <p:nvPicPr>
          <p:cNvPr id="28" name="图片 27" descr="用餐堂食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8972" y="2027919"/>
            <a:ext cx="594095" cy="594095"/>
          </a:xfrm>
          <a:prstGeom prst="rect">
            <a:avLst/>
          </a:prstGeom>
        </p:spPr>
      </p:pic>
      <p:pic>
        <p:nvPicPr>
          <p:cNvPr id="29" name="图片 28" descr="医疗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084482" y="3793167"/>
            <a:ext cx="583257" cy="583257"/>
          </a:xfrm>
          <a:prstGeom prst="rect">
            <a:avLst/>
          </a:prstGeom>
        </p:spPr>
      </p:pic>
      <p:pic>
        <p:nvPicPr>
          <p:cNvPr id="30" name="图片 29" descr="钱 0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11838" y="4654405"/>
            <a:ext cx="507603" cy="507603"/>
          </a:xfrm>
          <a:prstGeom prst="rect">
            <a:avLst/>
          </a:prstGeom>
        </p:spPr>
      </p:pic>
      <p:pic>
        <p:nvPicPr>
          <p:cNvPr id="33" name="图片 32" descr="办公室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91767" y="4678161"/>
            <a:ext cx="601612" cy="598918"/>
          </a:xfrm>
          <a:prstGeom prst="rect">
            <a:avLst/>
          </a:prstGeom>
        </p:spPr>
      </p:pic>
      <p:sp>
        <p:nvSpPr>
          <p:cNvPr id="34" name="Rectangle 36"/>
          <p:cNvSpPr>
            <a:spLocks noChangeArrowheads="1"/>
          </p:cNvSpPr>
          <p:nvPr/>
        </p:nvSpPr>
        <p:spPr bwMode="auto">
          <a:xfrm>
            <a:off x="2159306" y="4160872"/>
            <a:ext cx="15448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带薪休假</a:t>
            </a:r>
          </a:p>
        </p:txBody>
      </p:sp>
      <p:pic>
        <p:nvPicPr>
          <p:cNvPr id="35" name="图片 34" descr="度假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52117" y="3924901"/>
            <a:ext cx="574120" cy="574120"/>
          </a:xfrm>
          <a:prstGeom prst="rect">
            <a:avLst/>
          </a:prstGeom>
        </p:spPr>
      </p:pic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1907476" y="2474865"/>
            <a:ext cx="16209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algn="r" eaLnBrk="1" hangingPunct="1"/>
            <a:r>
              <a:rPr lang="zh-CN" altLang="en-US" sz="2800" b="1" dirty="0">
                <a:solidFill>
                  <a:srgbClr val="167D88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六险两金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382178" y="1459865"/>
            <a:ext cx="16589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员工公寓</a:t>
            </a:r>
          </a:p>
        </p:txBody>
      </p: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6871009" y="1455742"/>
            <a:ext cx="15018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员工餐厅</a:t>
            </a: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8018026" y="2491789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pPr eaLnBrk="1" hangingPunct="1"/>
            <a:r>
              <a:rPr lang="zh-CN" altLang="en-US" sz="2800" b="1" dirty="0">
                <a:solidFill>
                  <a:srgbClr val="167D88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医疗保障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8248584" y="4086285"/>
            <a:ext cx="1677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健康管理</a:t>
            </a:r>
          </a:p>
        </p:txBody>
      </p:sp>
      <p:sp>
        <p:nvSpPr>
          <p:cNvPr id="41" name="Rectangle 36"/>
          <p:cNvSpPr>
            <a:spLocks noChangeArrowheads="1"/>
          </p:cNvSpPr>
          <p:nvPr/>
        </p:nvSpPr>
        <p:spPr bwMode="auto">
          <a:xfrm>
            <a:off x="6607401" y="5485333"/>
            <a:ext cx="16561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rgbClr val="167D88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通讯补贴</a:t>
            </a:r>
          </a:p>
        </p:txBody>
      </p:sp>
      <p:sp>
        <p:nvSpPr>
          <p:cNvPr id="42" name="Rectangle 36"/>
          <p:cNvSpPr>
            <a:spLocks noChangeArrowheads="1"/>
          </p:cNvSpPr>
          <p:nvPr/>
        </p:nvSpPr>
        <p:spPr bwMode="auto">
          <a:xfrm>
            <a:off x="3227942" y="5385946"/>
            <a:ext cx="16877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1" hangingPunct="1"/>
            <a:r>
              <a:rPr lang="zh-CN" altLang="en-US" sz="2000" b="1" dirty="0">
                <a:solidFill>
                  <a:srgbClr val="167D88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办公环境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7226" y="1378274"/>
            <a:ext cx="64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担心没有机会展示特长？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680973" y="1541098"/>
            <a:ext cx="63579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南宁展厅补充修改11.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7177" y="1828617"/>
            <a:ext cx="3492861" cy="28474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9618" y="5296571"/>
            <a:ext cx="8096078" cy="3724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运动会、棋牌赛、朗诵、徒步、文艺晚会等多种活动让你的运动细胞和才艺尽情展示。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9551" y="1828800"/>
            <a:ext cx="3771899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15275" y="1843088"/>
            <a:ext cx="4019550" cy="27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DE3F39E-B83B-4F50-8646-ED78902DE03C}"/>
              </a:ext>
            </a:extLst>
          </p:cNvPr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wps稻壳儿七月上设计原创链接：http://chn.docer.com/works?userid=390257647">
            <a:extLst>
              <a:ext uri="{FF2B5EF4-FFF2-40B4-BE49-F238E27FC236}">
                <a16:creationId xmlns:a16="http://schemas.microsoft.com/office/drawing/2014/main" id="{7D60B520-5AB7-46C5-9333-C3A27C3295FC}"/>
              </a:ext>
            </a:extLst>
          </p:cNvPr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>
            <a:extLst>
              <a:ext uri="{FF2B5EF4-FFF2-40B4-BE49-F238E27FC236}">
                <a16:creationId xmlns:a16="http://schemas.microsoft.com/office/drawing/2014/main" id="{DCC421AB-9C18-4DDE-92C2-B786215E06DE}"/>
              </a:ext>
            </a:extLst>
          </p:cNvPr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4CA994-D41B-4D84-86F1-0DE01EFCE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5" name="TextBox 31">
            <a:extLst>
              <a:ext uri="{FF2B5EF4-FFF2-40B4-BE49-F238E27FC236}">
                <a16:creationId xmlns:a16="http://schemas.microsoft.com/office/drawing/2014/main" id="{AC05F978-E100-49FE-BCBC-6939376ED9F1}"/>
              </a:ext>
            </a:extLst>
          </p:cNvPr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406E1E1-FFE8-4BEE-8B48-6E1D6F72E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13" y="1352548"/>
            <a:ext cx="3768843" cy="24563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CF29CB6-6CE8-4A9B-B6E4-4A5F87C748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83" y="1550480"/>
            <a:ext cx="6719537" cy="476497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58476FD-3FCD-41BD-A66D-09596BABA0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213" y="4064228"/>
            <a:ext cx="3768843" cy="24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65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7226" y="1378274"/>
            <a:ext cx="64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担心不会做饭？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680973" y="1541098"/>
            <a:ext cx="63579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31049" y="1878017"/>
            <a:ext cx="4158744" cy="34871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线形标注 1(带强调线) 17"/>
          <p:cNvSpPr/>
          <p:nvPr/>
        </p:nvSpPr>
        <p:spPr bwMode="auto">
          <a:xfrm>
            <a:off x="2831333" y="5420297"/>
            <a:ext cx="2423712" cy="892368"/>
          </a:xfrm>
          <a:prstGeom prst="accentCallout1">
            <a:avLst>
              <a:gd name="adj1" fmla="val 18750"/>
              <a:gd name="adj2" fmla="val -8333"/>
              <a:gd name="adj3" fmla="val -19330"/>
              <a:gd name="adj4" fmla="val -5859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自助早餐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自助中餐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元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绿色食品无限量供给</a:t>
            </a:r>
          </a:p>
        </p:txBody>
      </p:sp>
      <p:sp>
        <p:nvSpPr>
          <p:cNvPr id="19" name="椭圆 18"/>
          <p:cNvSpPr/>
          <p:nvPr/>
        </p:nvSpPr>
        <p:spPr>
          <a:xfrm>
            <a:off x="5907430" y="1455393"/>
            <a:ext cx="2641659" cy="257678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8570462" y="3128790"/>
            <a:ext cx="3107417" cy="2633031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177928" y="4600447"/>
            <a:ext cx="3227942" cy="412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 宽敞明亮、整洁舒适的员工食堂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7226" y="1378274"/>
            <a:ext cx="64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刚刚毕业，担心房租贵？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680973" y="1541098"/>
            <a:ext cx="63579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29249" y="5317010"/>
            <a:ext cx="6404591" cy="72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我们有干净舒适的员工公寓，设备一应俱全，拎包入住，还能解决户口问题哦！</a:t>
            </a:r>
            <a:endParaRPr lang="en-US" altLang="zh-CN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重点是：零租金！零租金！零租金！</a:t>
            </a:r>
          </a:p>
        </p:txBody>
      </p:sp>
      <p:sp>
        <p:nvSpPr>
          <p:cNvPr id="20" name="矩形 19"/>
          <p:cNvSpPr/>
          <p:nvPr/>
        </p:nvSpPr>
        <p:spPr bwMode="auto">
          <a:xfrm>
            <a:off x="1196622" y="1964267"/>
            <a:ext cx="4696178" cy="29689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6124222" y="1969912"/>
            <a:ext cx="4696178" cy="29689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10582" y="89068"/>
            <a:ext cx="12192000" cy="886276"/>
          </a:xfrm>
          <a:prstGeom prst="rect">
            <a:avLst/>
          </a:prstGeom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3" y="153383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工作体验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7226" y="1378274"/>
            <a:ext cx="646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小标宋简体" pitchFamily="65" charset="-122"/>
                <a:ea typeface="方正小标宋简体" pitchFamily="65" charset="-122"/>
              </a:rPr>
              <a:t>担心远离家乡，孤独寂寞冷？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1680973" y="1541098"/>
            <a:ext cx="635794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DSC_09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4113" y="1804415"/>
            <a:ext cx="3669969" cy="2194708"/>
          </a:xfrm>
          <a:prstGeom prst="rect">
            <a:avLst/>
          </a:prstGeom>
        </p:spPr>
      </p:pic>
      <p:pic>
        <p:nvPicPr>
          <p:cNvPr id="16" name="图片 15" descr="QQ图片20181121163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4112" y="4172384"/>
            <a:ext cx="3693957" cy="2162316"/>
          </a:xfrm>
          <a:prstGeom prst="rect">
            <a:avLst/>
          </a:prstGeom>
        </p:spPr>
      </p:pic>
      <p:pic>
        <p:nvPicPr>
          <p:cNvPr id="18" name="图片 17" descr="夏季的-稽的问候花束-525000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29618">
            <a:off x="6523832" y="1748643"/>
            <a:ext cx="3029939" cy="3101512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 bwMode="auto">
          <a:xfrm rot="563119">
            <a:off x="8989762" y="1553379"/>
            <a:ext cx="661012" cy="35804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8026" y="5255223"/>
            <a:ext cx="5322740" cy="7294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公司准备有员工郊游活动，会在特殊节日为你送上节日问候</a:t>
            </a:r>
            <a:endParaRPr lang="en-US" altLang="zh-CN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zh-CN" altLang="en-US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绝不让你一个人战斗！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1600"/>
            <a:ext cx="12192000" cy="3924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7799" b="-1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62" y="1374489"/>
            <a:ext cx="12188238" cy="3921411"/>
          </a:xfrm>
          <a:prstGeom prst="rect">
            <a:avLst/>
          </a:prstGeom>
          <a:solidFill>
            <a:srgbClr val="291618">
              <a:alpha val="11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1371600"/>
            <a:ext cx="3546499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90352" y="1371600"/>
            <a:ext cx="3124548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rgbClr val="333333">
              <a:alpha val="60000"/>
            </a:srgbClr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012" tIns="45506" rIns="91012" bIns="45506" numCol="1" anchor="t" anchorCtr="0" compatLnSpc="1"/>
          <a:lstStyle/>
          <a:p>
            <a:pPr defTabSz="682625"/>
            <a:endParaRPr lang="zh-CN" altLang="en-US" sz="179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1851" y="2656522"/>
            <a:ext cx="153599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01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5402" y="3158579"/>
            <a:ext cx="57530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关于我们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1600"/>
            <a:ext cx="12192000" cy="3924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7799" b="-1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62" y="1374489"/>
            <a:ext cx="12188238" cy="3921411"/>
          </a:xfrm>
          <a:prstGeom prst="rect">
            <a:avLst/>
          </a:prstGeom>
          <a:solidFill>
            <a:srgbClr val="291618">
              <a:alpha val="11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1371600"/>
            <a:ext cx="3546499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90352" y="1371600"/>
            <a:ext cx="3124548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rgbClr val="333333">
              <a:alpha val="60000"/>
            </a:srgbClr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012" tIns="45506" rIns="91012" bIns="45506" numCol="1" anchor="t" anchorCtr="0" compatLnSpc="1"/>
          <a:lstStyle/>
          <a:p>
            <a:pPr defTabSz="682625"/>
            <a:endParaRPr lang="zh-CN" altLang="en-US" sz="179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21244" y="2656522"/>
            <a:ext cx="17572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03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5402" y="3158579"/>
            <a:ext cx="57530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</a:rPr>
              <a:t>岗位需求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259647" y="208468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岗位需求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671251"/>
              </p:ext>
            </p:extLst>
          </p:nvPr>
        </p:nvGraphicFramePr>
        <p:xfrm>
          <a:off x="1137683" y="1850067"/>
          <a:ext cx="9916634" cy="393093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18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6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8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350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995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序号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岗位名称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工作内容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学历要求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专业要求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人数需求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其他要求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4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endParaRPr lang="zh-CN" altLang="en-US" sz="16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新闻宣传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负责公司宣传材料及各类文字材料编写、</a:t>
                      </a:r>
                      <a:r>
                        <a:rPr lang="zh-CN" altLang="en-US" sz="1600" b="1" kern="10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办公综合事务等</a:t>
                      </a:r>
                      <a:r>
                        <a:rPr lang="zh-CN" altLang="en-US" sz="1600" b="1" kern="1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工作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研究生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汉语言文学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1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2022</a:t>
                      </a: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年应届毕业生。具备综合办公业务能力，公文写作好，文字功底强，沟通及协调能力强。</a:t>
                      </a:r>
                      <a:endParaRPr lang="en-US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</a:t>
                      </a:r>
                      <a:endParaRPr lang="zh-CN" altLang="en-US" sz="16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信息化管理</a:t>
                      </a:r>
                      <a:endParaRPr lang="zh-CN" sz="1600" b="1" kern="1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600" b="1" kern="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信息系统规划、建设、运维管理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研究生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计算机相关专业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2022</a:t>
                      </a: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年应届毕业生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9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运行值班工程师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右江水力发电厂发电运行管理工作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本科及以上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电气工程及其自动化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2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2022</a:t>
                      </a:r>
                      <a:r>
                        <a:rPr lang="zh-CN" altLang="en-US" sz="1600" b="1" kern="1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/>
                        </a:rPr>
                        <a:t>年应届毕业生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4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设备专责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右江水力发电厂设备检修维护工作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大专及以上</a:t>
                      </a:r>
                    </a:p>
                  </a:txBody>
                  <a:tcPr anchor="ctr" anchorCtr="1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机械相关</a:t>
                      </a:r>
                      <a:endParaRPr lang="en-US" altLang="zh-CN" sz="16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专业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1</a:t>
                      </a:r>
                      <a:endParaRPr lang="zh-CN" altLang="en-US" sz="1600" b="1" kern="1200" dirty="0">
                        <a:solidFill>
                          <a:schemeClr val="dk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具备焊接技术能力及焊工证者优先；有三年以上相关工作经历；年龄</a:t>
                      </a:r>
                      <a:r>
                        <a:rPr lang="en-US" altLang="zh-CN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35</a:t>
                      </a:r>
                      <a:r>
                        <a:rPr lang="zh-CN" altLang="en-US" sz="1600" b="1" kern="1200" dirty="0">
                          <a:solidFill>
                            <a:schemeClr val="dk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周岁以下。</a:t>
                      </a: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1600"/>
            <a:ext cx="12192000" cy="3924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7799" b="-1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62" y="1374489"/>
            <a:ext cx="12188238" cy="3921411"/>
          </a:xfrm>
          <a:prstGeom prst="rect">
            <a:avLst/>
          </a:prstGeom>
          <a:solidFill>
            <a:srgbClr val="291618">
              <a:alpha val="11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1371600"/>
            <a:ext cx="3546499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90352" y="1371600"/>
            <a:ext cx="3124548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rgbClr val="333333">
              <a:alpha val="60000"/>
            </a:srgbClr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012" tIns="45506" rIns="91012" bIns="45506" numCol="1" anchor="t" anchorCtr="0" compatLnSpc="1"/>
          <a:lstStyle/>
          <a:p>
            <a:pPr defTabSz="682625"/>
            <a:endParaRPr lang="zh-CN" altLang="en-US" sz="179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3686" y="2656522"/>
            <a:ext cx="171232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04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5402" y="3158579"/>
            <a:ext cx="57530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</a:rPr>
              <a:t>招聘流程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80832" y="230501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招聘流程</a:t>
            </a:r>
          </a:p>
        </p:txBody>
      </p:sp>
      <p:sp>
        <p:nvSpPr>
          <p:cNvPr id="7" name="椭圆 6"/>
          <p:cNvSpPr/>
          <p:nvPr/>
        </p:nvSpPr>
        <p:spPr>
          <a:xfrm>
            <a:off x="1134631" y="2215990"/>
            <a:ext cx="967575" cy="9675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任意多边形 8"/>
          <p:cNvSpPr/>
          <p:nvPr/>
        </p:nvSpPr>
        <p:spPr>
          <a:xfrm rot="16200000">
            <a:off x="3055435" y="1516608"/>
            <a:ext cx="799484" cy="236402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581241" y="2215990"/>
            <a:ext cx="967575" cy="967575"/>
          </a:xfrm>
          <a:prstGeom prst="ellipse">
            <a:avLst/>
          </a:prstGeom>
          <a:solidFill>
            <a:srgbClr val="B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任意多边形 10"/>
          <p:cNvSpPr/>
          <p:nvPr/>
        </p:nvSpPr>
        <p:spPr>
          <a:xfrm rot="16200000">
            <a:off x="8502045" y="1516608"/>
            <a:ext cx="799484" cy="236402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B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134631" y="4254390"/>
            <a:ext cx="967575" cy="967575"/>
          </a:xfrm>
          <a:prstGeom prst="ellipse">
            <a:avLst/>
          </a:prstGeom>
          <a:solidFill>
            <a:srgbClr val="B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任意多边形 12"/>
          <p:cNvSpPr/>
          <p:nvPr/>
        </p:nvSpPr>
        <p:spPr>
          <a:xfrm rot="16200000">
            <a:off x="3055435" y="3555008"/>
            <a:ext cx="799484" cy="236402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BD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81241" y="4254390"/>
            <a:ext cx="967575" cy="967575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任意多边形 14"/>
          <p:cNvSpPr/>
          <p:nvPr/>
        </p:nvSpPr>
        <p:spPr>
          <a:xfrm rot="16200000">
            <a:off x="8502045" y="3555008"/>
            <a:ext cx="799484" cy="2364029"/>
          </a:xfrm>
          <a:custGeom>
            <a:avLst/>
            <a:gdLst>
              <a:gd name="connsiteX0" fmla="*/ 660026 w 660026"/>
              <a:gd name="connsiteY0" fmla="*/ 339800 h 3148047"/>
              <a:gd name="connsiteX1" fmla="*/ 660026 w 660026"/>
              <a:gd name="connsiteY1" fmla="*/ 3038041 h 3148047"/>
              <a:gd name="connsiteX2" fmla="*/ 550020 w 660026"/>
              <a:gd name="connsiteY2" fmla="*/ 3148047 h 3148047"/>
              <a:gd name="connsiteX3" fmla="*/ 110006 w 660026"/>
              <a:gd name="connsiteY3" fmla="*/ 3148047 h 3148047"/>
              <a:gd name="connsiteX4" fmla="*/ 0 w 660026"/>
              <a:gd name="connsiteY4" fmla="*/ 3038041 h 3148047"/>
              <a:gd name="connsiteX5" fmla="*/ 0 w 660026"/>
              <a:gd name="connsiteY5" fmla="*/ 339800 h 3148047"/>
              <a:gd name="connsiteX6" fmla="*/ 110006 w 660026"/>
              <a:gd name="connsiteY6" fmla="*/ 229794 h 3148047"/>
              <a:gd name="connsiteX7" fmla="*/ 200383 w 660026"/>
              <a:gd name="connsiteY7" fmla="*/ 229794 h 3148047"/>
              <a:gd name="connsiteX8" fmla="*/ 330015 w 660026"/>
              <a:gd name="connsiteY8" fmla="*/ 0 h 3148047"/>
              <a:gd name="connsiteX9" fmla="*/ 459646 w 660026"/>
              <a:gd name="connsiteY9" fmla="*/ 229794 h 3148047"/>
              <a:gd name="connsiteX10" fmla="*/ 550020 w 660026"/>
              <a:gd name="connsiteY10" fmla="*/ 229794 h 3148047"/>
              <a:gd name="connsiteX11" fmla="*/ 660026 w 660026"/>
              <a:gd name="connsiteY11" fmla="*/ 339800 h 3148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026" h="3148047">
                <a:moveTo>
                  <a:pt x="660026" y="339800"/>
                </a:moveTo>
                <a:lnTo>
                  <a:pt x="660026" y="3038041"/>
                </a:lnTo>
                <a:cubicBezTo>
                  <a:pt x="660026" y="3098796"/>
                  <a:pt x="610775" y="3148047"/>
                  <a:pt x="550020" y="3148047"/>
                </a:cubicBezTo>
                <a:lnTo>
                  <a:pt x="110006" y="3148047"/>
                </a:lnTo>
                <a:cubicBezTo>
                  <a:pt x="49251" y="3148047"/>
                  <a:pt x="0" y="3098796"/>
                  <a:pt x="0" y="3038041"/>
                </a:cubicBezTo>
                <a:lnTo>
                  <a:pt x="0" y="339800"/>
                </a:lnTo>
                <a:cubicBezTo>
                  <a:pt x="0" y="279045"/>
                  <a:pt x="49251" y="229794"/>
                  <a:pt x="110006" y="229794"/>
                </a:cubicBezTo>
                <a:lnTo>
                  <a:pt x="200383" y="229794"/>
                </a:lnTo>
                <a:lnTo>
                  <a:pt x="330015" y="0"/>
                </a:lnTo>
                <a:lnTo>
                  <a:pt x="459646" y="229794"/>
                </a:lnTo>
                <a:lnTo>
                  <a:pt x="550020" y="229794"/>
                </a:lnTo>
                <a:cubicBezTo>
                  <a:pt x="610775" y="229794"/>
                  <a:pt x="660026" y="279045"/>
                  <a:pt x="660026" y="339800"/>
                </a:cubicBezTo>
                <a:close/>
              </a:path>
            </a:pathLst>
          </a:custGeom>
          <a:solidFill>
            <a:srgbClr val="33333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/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6807456" y="4466975"/>
            <a:ext cx="515145" cy="540037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20" name="Freeform 11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wps稻壳儿七月上原创链接：http://chn.docer.com/works?userid=390257647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wps稻壳儿七月上原创链接：http://chn.docer.com/works?userid=390257647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1428166" y="2460880"/>
            <a:ext cx="424023" cy="474197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30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wps稻壳儿七月上原创链接：http://chn.docer.com/works?userid=390257647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2625236" y="2480313"/>
            <a:ext cx="15801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简历投递</a:t>
            </a:r>
            <a:endParaRPr lang="en-US" altLang="zh-CN" b="1" dirty="0">
              <a:solidFill>
                <a:prstClr val="whit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6" name="wps稻壳儿七月上原创链接：http://chn.docer.com/works?userid=390257647"/>
          <p:cNvSpPr/>
          <p:nvPr/>
        </p:nvSpPr>
        <p:spPr>
          <a:xfrm>
            <a:off x="2618885" y="3101038"/>
            <a:ext cx="373675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请到公司官网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  <a:hlinkClick r:id="rId3"/>
              </a:rPr>
              <a:t>http://www.ywp.com.cn/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                   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“通知公告栏”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-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“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2022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年度春季招聘公告”中下载                       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《</a:t>
            </a:r>
            <a:r>
              <a:rPr lang="zh-CN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右江水利公司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2022</a:t>
            </a:r>
            <a:r>
              <a:rPr lang="zh-CN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年度春季招聘应聘登记表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》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，填写后按要求发送至指定邮箱。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7" name="文本框 45"/>
          <p:cNvSpPr txBox="1"/>
          <p:nvPr/>
        </p:nvSpPr>
        <p:spPr>
          <a:xfrm>
            <a:off x="2636253" y="4552233"/>
            <a:ext cx="15801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公示</a:t>
            </a:r>
            <a:endParaRPr lang="en-US" altLang="zh-CN" b="1" dirty="0">
              <a:solidFill>
                <a:prstClr val="whit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39" name="文本框 45"/>
          <p:cNvSpPr txBox="1"/>
          <p:nvPr/>
        </p:nvSpPr>
        <p:spPr>
          <a:xfrm>
            <a:off x="7947458" y="2502346"/>
            <a:ext cx="2088906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面试、笔试、体检</a:t>
            </a:r>
            <a:endParaRPr lang="en-US" altLang="zh-CN" b="1" dirty="0">
              <a:solidFill>
                <a:prstClr val="whit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0" name="wps稻壳儿七月上原创链接：http://chn.docer.com/works?userid=390257647"/>
          <p:cNvSpPr/>
          <p:nvPr/>
        </p:nvSpPr>
        <p:spPr>
          <a:xfrm>
            <a:off x="8095617" y="3089749"/>
            <a:ext cx="327532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对投递的简历进行筛选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初定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10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月下旬开展线上面试、笔试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体检时间和地点另行通知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41" name="文本框 45"/>
          <p:cNvSpPr txBox="1"/>
          <p:nvPr/>
        </p:nvSpPr>
        <p:spPr>
          <a:xfrm>
            <a:off x="8079662" y="4519183"/>
            <a:ext cx="1580147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defTabSz="1218565">
              <a:defRPr/>
            </a:pPr>
            <a:r>
              <a:rPr lang="zh-CN" altLang="en-US" b="1" dirty="0">
                <a:solidFill>
                  <a:prstClr val="white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签订三方协议</a:t>
            </a:r>
            <a:endParaRPr lang="en-US" altLang="zh-CN" b="1" dirty="0">
              <a:solidFill>
                <a:prstClr val="white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42" name="wps稻壳儿七月上原创链接：http://chn.docer.com/works?userid=390257647"/>
          <p:cNvSpPr/>
          <p:nvPr/>
        </p:nvSpPr>
        <p:spPr>
          <a:xfrm>
            <a:off x="8095617" y="5161668"/>
            <a:ext cx="3275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公示无异议，签订三方就业协议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1428166" y="4498360"/>
            <a:ext cx="424023" cy="474197"/>
            <a:chOff x="5999255" y="3275006"/>
            <a:chExt cx="402656" cy="450303"/>
          </a:xfrm>
          <a:solidFill>
            <a:srgbClr val="FEFEFE"/>
          </a:solidFill>
          <a:effectLst/>
        </p:grpSpPr>
        <p:sp>
          <p:nvSpPr>
            <p:cNvPr id="44" name="Freeform 108"/>
            <p:cNvSpPr>
              <a:spLocks noEditPoints="1"/>
            </p:cNvSpPr>
            <p:nvPr/>
          </p:nvSpPr>
          <p:spPr bwMode="auto">
            <a:xfrm>
              <a:off x="6068389" y="3442234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5" name="Freeform 109"/>
            <p:cNvSpPr>
              <a:spLocks noEditPoints="1"/>
            </p:cNvSpPr>
            <p:nvPr/>
          </p:nvSpPr>
          <p:spPr bwMode="auto">
            <a:xfrm>
              <a:off x="6196380" y="3404865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6" name="Freeform 110"/>
            <p:cNvSpPr>
              <a:spLocks noEditPoints="1"/>
            </p:cNvSpPr>
            <p:nvPr/>
          </p:nvSpPr>
          <p:spPr bwMode="auto">
            <a:xfrm>
              <a:off x="6081468" y="3456248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7" name="Freeform 111"/>
            <p:cNvSpPr>
              <a:spLocks noEditPoints="1"/>
            </p:cNvSpPr>
            <p:nvPr/>
          </p:nvSpPr>
          <p:spPr bwMode="auto">
            <a:xfrm>
              <a:off x="6172089" y="3380574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8" name="Freeform 112"/>
            <p:cNvSpPr>
              <a:spLocks noEditPoints="1"/>
            </p:cNvSpPr>
            <p:nvPr/>
          </p:nvSpPr>
          <p:spPr bwMode="auto">
            <a:xfrm>
              <a:off x="5999255" y="3275006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807456" y="2353190"/>
            <a:ext cx="515145" cy="540037"/>
            <a:chOff x="7002627" y="828237"/>
            <a:chExt cx="444697" cy="466185"/>
          </a:xfrm>
          <a:solidFill>
            <a:srgbClr val="FEFEFE"/>
          </a:solidFill>
          <a:effectLst/>
        </p:grpSpPr>
        <p:sp>
          <p:nvSpPr>
            <p:cNvPr id="50" name="wps稻壳儿七月上原创链接：http://chn.docer.com/works?userid=390257647"/>
            <p:cNvSpPr/>
            <p:nvPr/>
          </p:nvSpPr>
          <p:spPr bwMode="auto">
            <a:xfrm>
              <a:off x="7133420" y="1073942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" name="Freeform 12"/>
            <p:cNvSpPr/>
            <p:nvPr/>
          </p:nvSpPr>
          <p:spPr bwMode="auto">
            <a:xfrm>
              <a:off x="7002627" y="943149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" name="Freeform 13"/>
            <p:cNvSpPr/>
            <p:nvPr/>
          </p:nvSpPr>
          <p:spPr bwMode="auto">
            <a:xfrm>
              <a:off x="7177329" y="1049652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3" name="wps稻壳儿七月上原创链接：http://chn.docer.com/works?userid=390257647"/>
            <p:cNvSpPr/>
            <p:nvPr/>
          </p:nvSpPr>
          <p:spPr bwMode="auto">
            <a:xfrm>
              <a:off x="7219370" y="916990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4" name="Freeform 15"/>
            <p:cNvSpPr/>
            <p:nvPr/>
          </p:nvSpPr>
          <p:spPr bwMode="auto">
            <a:xfrm>
              <a:off x="7338952" y="883357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5" name="wps稻壳儿七月上原创链接：http://chn.docer.com/works?userid=390257647"/>
            <p:cNvSpPr/>
            <p:nvPr/>
          </p:nvSpPr>
          <p:spPr bwMode="auto">
            <a:xfrm>
              <a:off x="7363242" y="855330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6" name="Freeform 17"/>
            <p:cNvSpPr/>
            <p:nvPr/>
          </p:nvSpPr>
          <p:spPr bwMode="auto">
            <a:xfrm>
              <a:off x="7067089" y="1009479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7389401" y="828237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5" tIns="45707" rIns="91415" bIns="45707" numCol="1" anchor="t" anchorCtr="0" compatLnSpc="1"/>
            <a:lstStyle/>
            <a:p>
              <a:pPr defTabSz="913765"/>
              <a:endParaRPr lang="zh-CN" altLang="en-US" sz="14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60" name="wps稻壳儿七月上原创链接：http://chn.docer.com/works?userid=390257647"/>
          <p:cNvSpPr/>
          <p:nvPr/>
        </p:nvSpPr>
        <p:spPr>
          <a:xfrm>
            <a:off x="2727489" y="5258236"/>
            <a:ext cx="32753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根据面试、笔试及体检情况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确定拟录用人员名单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  <a:p>
            <a:pPr defTabSz="913765">
              <a:lnSpc>
                <a:spcPct val="150000"/>
              </a:lnSpc>
              <a:defRPr/>
            </a:pP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公示</a:t>
            </a:r>
            <a:r>
              <a:rPr lang="en-US" altLang="zh-CN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5</a:t>
            </a:r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个工作日</a:t>
            </a:r>
            <a:endParaRPr lang="en-US" altLang="zh-CN" sz="1200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325748" y="142367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联系我们</a:t>
            </a:r>
          </a:p>
        </p:txBody>
      </p:sp>
      <p:sp>
        <p:nvSpPr>
          <p:cNvPr id="7" name="矩形 6"/>
          <p:cNvSpPr/>
          <p:nvPr/>
        </p:nvSpPr>
        <p:spPr>
          <a:xfrm>
            <a:off x="1223223" y="2127764"/>
            <a:ext cx="4861269" cy="41270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87564" y="1904946"/>
            <a:ext cx="4861269" cy="4127015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wps稻壳儿七月上原创链接：http://chn.docer.com/works?userid=390257647"/>
          <p:cNvSpPr/>
          <p:nvPr/>
        </p:nvSpPr>
        <p:spPr>
          <a:xfrm>
            <a:off x="1766481" y="2918816"/>
            <a:ext cx="595263" cy="59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777498" y="3705587"/>
            <a:ext cx="595263" cy="59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766481" y="4488068"/>
            <a:ext cx="595263" cy="59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2" name="Freeform 13"/>
          <p:cNvSpPr>
            <a:spLocks noEditPoints="1"/>
          </p:cNvSpPr>
          <p:nvPr/>
        </p:nvSpPr>
        <p:spPr bwMode="auto">
          <a:xfrm>
            <a:off x="1968527" y="3070552"/>
            <a:ext cx="189037" cy="304335"/>
          </a:xfrm>
          <a:custGeom>
            <a:avLst/>
            <a:gdLst>
              <a:gd name="T0" fmla="*/ 96 w 96"/>
              <a:gd name="T1" fmla="*/ 48 h 156"/>
              <a:gd name="T2" fmla="*/ 48 w 96"/>
              <a:gd name="T3" fmla="*/ 0 h 156"/>
              <a:gd name="T4" fmla="*/ 0 w 96"/>
              <a:gd name="T5" fmla="*/ 48 h 156"/>
              <a:gd name="T6" fmla="*/ 6 w 96"/>
              <a:gd name="T7" fmla="*/ 72 h 156"/>
              <a:gd name="T8" fmla="*/ 6 w 96"/>
              <a:gd name="T9" fmla="*/ 72 h 156"/>
              <a:gd name="T10" fmla="*/ 48 w 96"/>
              <a:gd name="T11" fmla="*/ 156 h 156"/>
              <a:gd name="T12" fmla="*/ 90 w 96"/>
              <a:gd name="T13" fmla="*/ 72 h 156"/>
              <a:gd name="T14" fmla="*/ 90 w 96"/>
              <a:gd name="T15" fmla="*/ 72 h 156"/>
              <a:gd name="T16" fmla="*/ 96 w 96"/>
              <a:gd name="T17" fmla="*/ 48 h 156"/>
              <a:gd name="T18" fmla="*/ 48 w 96"/>
              <a:gd name="T19" fmla="*/ 72 h 156"/>
              <a:gd name="T20" fmla="*/ 24 w 96"/>
              <a:gd name="T21" fmla="*/ 48 h 156"/>
              <a:gd name="T22" fmla="*/ 48 w 96"/>
              <a:gd name="T23" fmla="*/ 24 h 156"/>
              <a:gd name="T24" fmla="*/ 72 w 96"/>
              <a:gd name="T25" fmla="*/ 48 h 156"/>
              <a:gd name="T26" fmla="*/ 48 w 96"/>
              <a:gd name="T27" fmla="*/ 7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6" h="156">
                <a:moveTo>
                  <a:pt x="96" y="48"/>
                </a:moveTo>
                <a:cubicBezTo>
                  <a:pt x="96" y="21"/>
                  <a:pt x="75" y="0"/>
                  <a:pt x="48" y="0"/>
                </a:cubicBezTo>
                <a:cubicBezTo>
                  <a:pt x="21" y="0"/>
                  <a:pt x="0" y="21"/>
                  <a:pt x="0" y="48"/>
                </a:cubicBezTo>
                <a:cubicBezTo>
                  <a:pt x="0" y="57"/>
                  <a:pt x="2" y="65"/>
                  <a:pt x="6" y="72"/>
                </a:cubicBezTo>
                <a:cubicBezTo>
                  <a:pt x="6" y="72"/>
                  <a:pt x="6" y="72"/>
                  <a:pt x="6" y="72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90" y="72"/>
                  <a:pt x="90" y="72"/>
                  <a:pt x="90" y="72"/>
                </a:cubicBezTo>
                <a:cubicBezTo>
                  <a:pt x="90" y="72"/>
                  <a:pt x="90" y="72"/>
                  <a:pt x="90" y="72"/>
                </a:cubicBezTo>
                <a:cubicBezTo>
                  <a:pt x="94" y="65"/>
                  <a:pt x="96" y="57"/>
                  <a:pt x="96" y="48"/>
                </a:cubicBezTo>
                <a:moveTo>
                  <a:pt x="48" y="72"/>
                </a:moveTo>
                <a:cubicBezTo>
                  <a:pt x="35" y="72"/>
                  <a:pt x="24" y="61"/>
                  <a:pt x="24" y="48"/>
                </a:cubicBezTo>
                <a:cubicBezTo>
                  <a:pt x="24" y="35"/>
                  <a:pt x="35" y="24"/>
                  <a:pt x="48" y="24"/>
                </a:cubicBezTo>
                <a:cubicBezTo>
                  <a:pt x="61" y="24"/>
                  <a:pt x="72" y="35"/>
                  <a:pt x="72" y="48"/>
                </a:cubicBezTo>
                <a:cubicBezTo>
                  <a:pt x="72" y="61"/>
                  <a:pt x="61" y="72"/>
                  <a:pt x="48" y="72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grpSp>
        <p:nvGrpSpPr>
          <p:cNvPr id="16" name="wps稻壳儿七月上原创链接：http://chn.docer.com/works?userid=390257647"/>
          <p:cNvGrpSpPr/>
          <p:nvPr/>
        </p:nvGrpSpPr>
        <p:grpSpPr>
          <a:xfrm>
            <a:off x="1915742" y="3903637"/>
            <a:ext cx="295018" cy="199114"/>
            <a:chOff x="4031964" y="4054474"/>
            <a:chExt cx="860878" cy="581025"/>
          </a:xfrm>
          <a:solidFill>
            <a:schemeClr val="tx1"/>
          </a:solidFill>
        </p:grpSpPr>
        <p:sp>
          <p:nvSpPr>
            <p:cNvPr id="18" name="wps稻壳儿七月上原创链接：http://chn.docer.com/works?userid=390257647"/>
            <p:cNvSpPr/>
            <p:nvPr/>
          </p:nvSpPr>
          <p:spPr bwMode="auto">
            <a:xfrm>
              <a:off x="4056333" y="4054474"/>
              <a:ext cx="807664" cy="337901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4604391" y="4079198"/>
              <a:ext cx="288451" cy="527455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4031964" y="4079198"/>
              <a:ext cx="288451" cy="527455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4056333" y="4347047"/>
              <a:ext cx="807664" cy="288452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2" name="Group 23"/>
          <p:cNvGrpSpPr>
            <a:grpSpLocks noChangeAspect="1"/>
          </p:cNvGrpSpPr>
          <p:nvPr/>
        </p:nvGrpSpPr>
        <p:grpSpPr bwMode="auto">
          <a:xfrm>
            <a:off x="1948318" y="4671533"/>
            <a:ext cx="228333" cy="228333"/>
            <a:chOff x="2203" y="3107"/>
            <a:chExt cx="229" cy="229"/>
          </a:xfrm>
          <a:solidFill>
            <a:schemeClr val="tx1"/>
          </a:solidFill>
        </p:grpSpPr>
        <p:sp>
          <p:nvSpPr>
            <p:cNvPr id="23" name="Freeform 24"/>
            <p:cNvSpPr/>
            <p:nvPr/>
          </p:nvSpPr>
          <p:spPr bwMode="auto">
            <a:xfrm>
              <a:off x="2203" y="3129"/>
              <a:ext cx="207" cy="207"/>
            </a:xfrm>
            <a:custGeom>
              <a:avLst/>
              <a:gdLst>
                <a:gd name="T0" fmla="*/ 17 w 142"/>
                <a:gd name="T1" fmla="*/ 0 h 142"/>
                <a:gd name="T2" fmla="*/ 50 w 142"/>
                <a:gd name="T3" fmla="*/ 89 h 142"/>
                <a:gd name="T4" fmla="*/ 142 w 142"/>
                <a:gd name="T5" fmla="*/ 125 h 142"/>
                <a:gd name="T6" fmla="*/ 107 w 142"/>
                <a:gd name="T7" fmla="*/ 90 h 142"/>
                <a:gd name="T8" fmla="*/ 83 w 142"/>
                <a:gd name="T9" fmla="*/ 80 h 142"/>
                <a:gd name="T10" fmla="*/ 58 w 142"/>
                <a:gd name="T11" fmla="*/ 55 h 142"/>
                <a:gd name="T12" fmla="*/ 53 w 142"/>
                <a:gd name="T13" fmla="*/ 36 h 142"/>
                <a:gd name="T14" fmla="*/ 17 w 142"/>
                <a:gd name="T1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42">
                  <a:moveTo>
                    <a:pt x="17" y="0"/>
                  </a:moveTo>
                  <a:cubicBezTo>
                    <a:pt x="12" y="7"/>
                    <a:pt x="0" y="38"/>
                    <a:pt x="50" y="89"/>
                  </a:cubicBezTo>
                  <a:cubicBezTo>
                    <a:pt x="102" y="142"/>
                    <a:pt x="136" y="131"/>
                    <a:pt x="142" y="125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2" y="95"/>
                    <a:pt x="96" y="90"/>
                    <a:pt x="83" y="80"/>
                  </a:cubicBezTo>
                  <a:cubicBezTo>
                    <a:pt x="76" y="74"/>
                    <a:pt x="66" y="65"/>
                    <a:pt x="58" y="55"/>
                  </a:cubicBezTo>
                  <a:cubicBezTo>
                    <a:pt x="53" y="48"/>
                    <a:pt x="48" y="41"/>
                    <a:pt x="53" y="36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2362" y="3238"/>
              <a:ext cx="70" cy="68"/>
            </a:xfrm>
            <a:custGeom>
              <a:avLst/>
              <a:gdLst>
                <a:gd name="T0" fmla="*/ 45 w 48"/>
                <a:gd name="T1" fmla="*/ 37 h 47"/>
                <a:gd name="T2" fmla="*/ 45 w 48"/>
                <a:gd name="T3" fmla="*/ 29 h 47"/>
                <a:gd name="T4" fmla="*/ 45 w 48"/>
                <a:gd name="T5" fmla="*/ 29 h 47"/>
                <a:gd name="T6" fmla="*/ 18 w 48"/>
                <a:gd name="T7" fmla="*/ 2 h 47"/>
                <a:gd name="T8" fmla="*/ 10 w 48"/>
                <a:gd name="T9" fmla="*/ 2 h 47"/>
                <a:gd name="T10" fmla="*/ 0 w 48"/>
                <a:gd name="T11" fmla="*/ 12 h 47"/>
                <a:gd name="T12" fmla="*/ 35 w 48"/>
                <a:gd name="T13" fmla="*/ 47 h 47"/>
                <a:gd name="T14" fmla="*/ 45 w 48"/>
                <a:gd name="T15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5" y="37"/>
                  </a:moveTo>
                  <a:cubicBezTo>
                    <a:pt x="48" y="35"/>
                    <a:pt x="47" y="31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18" y="2"/>
                    <a:pt x="18" y="2"/>
                  </a:cubicBezTo>
                  <a:cubicBezTo>
                    <a:pt x="16" y="0"/>
                    <a:pt x="12" y="0"/>
                    <a:pt x="10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35" y="47"/>
                    <a:pt x="45" y="37"/>
                    <a:pt x="45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5" name="wps稻壳儿七月上原创链接：http://chn.docer.com/works?userid=390257647"/>
            <p:cNvSpPr/>
            <p:nvPr/>
          </p:nvSpPr>
          <p:spPr bwMode="auto">
            <a:xfrm>
              <a:off x="2232" y="3107"/>
              <a:ext cx="70" cy="70"/>
            </a:xfrm>
            <a:custGeom>
              <a:avLst/>
              <a:gdLst>
                <a:gd name="T0" fmla="*/ 45 w 48"/>
                <a:gd name="T1" fmla="*/ 38 h 48"/>
                <a:gd name="T2" fmla="*/ 45 w 48"/>
                <a:gd name="T3" fmla="*/ 31 h 48"/>
                <a:gd name="T4" fmla="*/ 45 w 48"/>
                <a:gd name="T5" fmla="*/ 31 h 48"/>
                <a:gd name="T6" fmla="*/ 17 w 48"/>
                <a:gd name="T7" fmla="*/ 3 h 48"/>
                <a:gd name="T8" fmla="*/ 10 w 48"/>
                <a:gd name="T9" fmla="*/ 3 h 48"/>
                <a:gd name="T10" fmla="*/ 0 w 48"/>
                <a:gd name="T11" fmla="*/ 13 h 48"/>
                <a:gd name="T12" fmla="*/ 36 w 48"/>
                <a:gd name="T13" fmla="*/ 48 h 48"/>
                <a:gd name="T14" fmla="*/ 45 w 48"/>
                <a:gd name="T1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8">
                  <a:moveTo>
                    <a:pt x="45" y="38"/>
                  </a:moveTo>
                  <a:cubicBezTo>
                    <a:pt x="48" y="36"/>
                    <a:pt x="48" y="33"/>
                    <a:pt x="45" y="31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1"/>
                    <a:pt x="17" y="3"/>
                    <a:pt x="17" y="3"/>
                  </a:cubicBezTo>
                  <a:cubicBezTo>
                    <a:pt x="15" y="0"/>
                    <a:pt x="12" y="0"/>
                    <a:pt x="1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45" y="38"/>
                    <a:pt x="45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2474037" y="2928359"/>
            <a:ext cx="3567658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Bebas" pitchFamily="2" charset="0"/>
              </a:rPr>
              <a:t>广西南宁市青秀区青秀路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Bebas" pitchFamily="2" charset="0"/>
              </a:rPr>
              <a:t>16-2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Bebas" pitchFamily="2" charset="0"/>
              </a:rPr>
              <a:t>号</a:t>
            </a:r>
          </a:p>
        </p:txBody>
      </p:sp>
      <p:sp>
        <p:nvSpPr>
          <p:cNvPr id="28" name="矩形 27"/>
          <p:cNvSpPr/>
          <p:nvPr/>
        </p:nvSpPr>
        <p:spPr>
          <a:xfrm>
            <a:off x="2461337" y="3748779"/>
            <a:ext cx="356765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youjianghr@ywp</a:t>
            </a:r>
            <a:r>
              <a:rPr lang="en-US" altLang="zh-CN" sz="1400" noProof="1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.com.cn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9" name="wps稻壳儿七月上原创链接：http://chn.docer.com/works?userid=390257647"/>
          <p:cNvSpPr/>
          <p:nvPr/>
        </p:nvSpPr>
        <p:spPr>
          <a:xfrm>
            <a:off x="2461337" y="4523930"/>
            <a:ext cx="3567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人力资源部：</a:t>
            </a:r>
            <a:r>
              <a:rPr kumimoji="0" lang="en-US" altLang="zh-CN" sz="1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0771-6759928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94734" y="222615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联系方式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31" name="矩形 30">
            <a:hlinkClick r:id="rId3"/>
          </p:cNvPr>
          <p:cNvSpPr/>
          <p:nvPr/>
        </p:nvSpPr>
        <p:spPr>
          <a:xfrm>
            <a:off x="5854542" y="2152118"/>
            <a:ext cx="5248888" cy="34947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764645" y="5268430"/>
            <a:ext cx="595263" cy="5952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5507" y="5357412"/>
            <a:ext cx="360917" cy="36799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3" name="矩形 32"/>
          <p:cNvSpPr/>
          <p:nvPr/>
        </p:nvSpPr>
        <p:spPr>
          <a:xfrm>
            <a:off x="2481534" y="5311337"/>
            <a:ext cx="35676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http://www.ywp.com.cn/</a:t>
            </a:r>
            <a:endParaRPr kumimoji="0" lang="en-US" altLang="zh-CN" sz="14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15778" r="100" b="-112"/>
          <a:stretch>
            <a:fillRect/>
          </a:stretch>
        </p:blipFill>
        <p:spPr>
          <a:xfrm>
            <a:off x="-3574" y="0"/>
            <a:ext cx="12208273" cy="686715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7" t="31523" r="16907" b="28239"/>
          <a:stretch>
            <a:fillRect/>
          </a:stretch>
        </p:blipFill>
        <p:spPr>
          <a:xfrm>
            <a:off x="4562" y="5586"/>
            <a:ext cx="12192001" cy="6823468"/>
          </a:xfrm>
          <a:prstGeom prst="rect">
            <a:avLst/>
          </a:prstGeom>
        </p:spPr>
      </p:pic>
      <p:sp>
        <p:nvSpPr>
          <p:cNvPr id="3" name="wps稻壳儿七月上设计原创链接：http://chn.docer.com/works?userid=390257647"/>
          <p:cNvSpPr/>
          <p:nvPr/>
        </p:nvSpPr>
        <p:spPr>
          <a:xfrm>
            <a:off x="2654440" y="1619249"/>
            <a:ext cx="6968444" cy="3768343"/>
          </a:xfrm>
          <a:prstGeom prst="rect">
            <a:avLst/>
          </a:prstGeom>
          <a:solidFill>
            <a:srgbClr val="CC000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700913" y="4782270"/>
            <a:ext cx="6850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765">
              <a:defRPr/>
            </a:pPr>
            <a:r>
              <a:rPr lang="zh-CN" altLang="en-US" sz="1600" spc="600">
                <a:solidFill>
                  <a:prstClr val="white"/>
                </a:solidFill>
                <a:latin typeface="锐字逼格青春粗黑体简2.0" pitchFamily="2" charset="-122"/>
                <a:ea typeface="锐字逼格青春粗黑体简2.0" pitchFamily="2" charset="-122"/>
              </a:rPr>
              <a:t>我们需要一个与众不同的你 自信和有能力的你</a:t>
            </a:r>
            <a:endParaRPr lang="zh-CN" altLang="en-US" sz="1600" spc="600" dirty="0">
              <a:solidFill>
                <a:prstClr val="white"/>
              </a:solidFill>
              <a:latin typeface="锐字逼格青春粗黑体简2.0" pitchFamily="2" charset="-122"/>
              <a:ea typeface="锐字逼格青春粗黑体简2.0" pitchFamily="2" charset="-122"/>
            </a:endParaRPr>
          </a:p>
        </p:txBody>
      </p:sp>
      <p:sp>
        <p:nvSpPr>
          <p:cNvPr id="8" name="wps稻壳儿七月上设计原创链接：http://chn.docer.com/works?userid=390257647"/>
          <p:cNvSpPr/>
          <p:nvPr/>
        </p:nvSpPr>
        <p:spPr>
          <a:xfrm>
            <a:off x="3139674" y="2127217"/>
            <a:ext cx="597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9600" b="1" spc="600" dirty="0">
                <a:solidFill>
                  <a:prstClr val="white"/>
                </a:solidFill>
                <a:latin typeface="锐字逼格青春粗黑体简2.0" pitchFamily="2" charset="-122"/>
                <a:ea typeface="锐字逼格青春粗黑体简2.0" pitchFamily="2" charset="-122"/>
              </a:rPr>
              <a:t>虚位以待</a:t>
            </a:r>
            <a:endParaRPr lang="en-US" altLang="zh-CN" sz="9600" b="1" spc="600" dirty="0">
              <a:solidFill>
                <a:prstClr val="white"/>
              </a:solidFill>
              <a:latin typeface="锐字逼格青春粗黑体简2.0" pitchFamily="2" charset="-122"/>
              <a:ea typeface="锐字逼格青春粗黑体简2.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92074" y="1875102"/>
            <a:ext cx="559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spc="600">
                <a:solidFill>
                  <a:prstClr val="white"/>
                </a:solidFill>
                <a:latin typeface="锐字逼格青春粗黑体简2.0" pitchFamily="2" charset="-122"/>
                <a:ea typeface="锐字逼格青春粗黑体简2.0" pitchFamily="2" charset="-122"/>
              </a:rPr>
              <a:t>INVIITE ELITES</a:t>
            </a:r>
            <a:endParaRPr lang="zh-CN" altLang="en-US" sz="2400" spc="600" dirty="0">
              <a:solidFill>
                <a:prstClr val="white"/>
              </a:solidFill>
              <a:latin typeface="锐字逼格青春粗黑体简2.0" pitchFamily="2" charset="-122"/>
              <a:ea typeface="锐字逼格青春粗黑体简2.0" pitchFamily="2" charset="-122"/>
            </a:endParaRPr>
          </a:p>
        </p:txBody>
      </p:sp>
      <p:sp>
        <p:nvSpPr>
          <p:cNvPr id="18" name="wps稻壳儿七月上设计原创链接：http://chn.docer.com/works?userid=390257647"/>
          <p:cNvSpPr/>
          <p:nvPr/>
        </p:nvSpPr>
        <p:spPr>
          <a:xfrm>
            <a:off x="3169261" y="3337404"/>
            <a:ext cx="5972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锐字逼格青春粗黑体简2.0" pitchFamily="2" charset="-122"/>
                <a:ea typeface="锐字逼格青春粗黑体简2.0" pitchFamily="2" charset="-122"/>
              </a:rPr>
              <a:t>职等你来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213" y="89068"/>
            <a:ext cx="12192000" cy="88627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087890" y="17145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" name="wps稻壳儿七月上设计原创链接：http://chn.docer.com/works?userid=390257647"/>
          <p:cNvSpPr/>
          <p:nvPr/>
        </p:nvSpPr>
        <p:spPr>
          <a:xfrm>
            <a:off x="0" y="121285"/>
            <a:ext cx="3746500" cy="821690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960432" y="239108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 defTabSz="913765"/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公司介绍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pic>
        <p:nvPicPr>
          <p:cNvPr id="20" name="图片 19" descr="060809大坝合并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3691" y="1828149"/>
            <a:ext cx="7005169" cy="4385365"/>
          </a:xfrm>
          <a:prstGeom prst="rect">
            <a:avLst/>
          </a:prstGeom>
        </p:spPr>
      </p:pic>
      <p:sp>
        <p:nvSpPr>
          <p:cNvPr id="32" name="wps稻壳儿七月上原创链接：http://chn.docer.com/works?userid=390257647"/>
          <p:cNvSpPr/>
          <p:nvPr/>
        </p:nvSpPr>
        <p:spPr>
          <a:xfrm>
            <a:off x="395467" y="975111"/>
            <a:ext cx="3877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20000"/>
              </a:lnSpc>
              <a:defRPr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广西右江水利开发有限责任公司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514970" y="1436817"/>
            <a:ext cx="841571" cy="0"/>
          </a:xfrm>
          <a:prstGeom prst="line">
            <a:avLst/>
          </a:prstGeom>
          <a:ln w="25400" cap="rnd">
            <a:solidFill>
              <a:srgbClr val="40404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wps稻壳儿七月上原创链接：http://chn.docer.com/works?userid=390257647"/>
          <p:cNvSpPr/>
          <p:nvPr/>
        </p:nvSpPr>
        <p:spPr>
          <a:xfrm>
            <a:off x="395642" y="1557007"/>
            <a:ext cx="4044156" cy="5013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3765">
              <a:lnSpc>
                <a:spcPct val="120000"/>
              </a:lnSpc>
              <a:defRPr/>
            </a:pPr>
            <a:r>
              <a:rPr lang="zh-CN" altLang="en-US" sz="1600" dirty="0"/>
              <a:t>        广西右江水利开发有限责任公司成立于</a:t>
            </a:r>
            <a:r>
              <a:rPr lang="en-US" altLang="zh-CN" sz="1600" dirty="0"/>
              <a:t>1997</a:t>
            </a:r>
            <a:r>
              <a:rPr lang="zh-CN" altLang="en-US" sz="1600" dirty="0"/>
              <a:t>年</a:t>
            </a:r>
            <a:r>
              <a:rPr lang="en-US" altLang="zh-CN" sz="1600" dirty="0"/>
              <a:t>5</a:t>
            </a:r>
            <a:r>
              <a:rPr lang="zh-CN" altLang="en-US" sz="1600" dirty="0"/>
              <a:t>月</a:t>
            </a:r>
            <a:r>
              <a:rPr lang="en-US" altLang="zh-CN" sz="1600" dirty="0"/>
              <a:t>,</a:t>
            </a:r>
            <a:r>
              <a:rPr lang="zh-CN" altLang="en-US" sz="1600" dirty="0"/>
              <a:t>是水利部和广西自治区人民政府合作成立的大型国有企业，总部位于广西南宁市。公司致力于水资源的开发和利用，主要任务是负责百色水利枢纽工程的建设和运行管理。</a:t>
            </a:r>
            <a:endParaRPr lang="en-US" altLang="zh-CN" sz="1600" dirty="0"/>
          </a:p>
          <a:p>
            <a:r>
              <a:rPr lang="en-US" altLang="zh-CN" sz="1600" dirty="0"/>
              <a:t>         </a:t>
            </a:r>
            <a:r>
              <a:rPr lang="zh-CN" altLang="en-US" sz="1600" dirty="0"/>
              <a:t>公司在发展过程中得到了党和国家领导人的深切关怀，习近平、胡锦涛、温家宝、贾庆林等领导同志亲临百色水利枢纽工程现场视察。</a:t>
            </a:r>
            <a:r>
              <a:rPr lang="zh-CN" altLang="zh-CN" sz="1600" dirty="0"/>
              <a:t>公司先后兼并控股</a:t>
            </a:r>
            <a:r>
              <a:rPr lang="en-US" altLang="zh-CN" sz="1600" dirty="0"/>
              <a:t>4</a:t>
            </a:r>
            <a:r>
              <a:rPr lang="zh-CN" altLang="zh-CN" sz="1600" dirty="0"/>
              <a:t>个子公司。现有</a:t>
            </a:r>
            <a:r>
              <a:rPr lang="en-US" altLang="zh-CN" sz="1600" dirty="0"/>
              <a:t>4</a:t>
            </a:r>
            <a:r>
              <a:rPr lang="zh-CN" altLang="zh-CN" sz="1600" dirty="0"/>
              <a:t>个水电厂</a:t>
            </a:r>
            <a:r>
              <a:rPr lang="en-US" altLang="zh-CN" sz="1600" dirty="0"/>
              <a:t>11</a:t>
            </a:r>
            <a:r>
              <a:rPr lang="zh-CN" altLang="zh-CN" sz="1600" dirty="0"/>
              <a:t>台机组投入运行，发电机组总容量</a:t>
            </a:r>
            <a:r>
              <a:rPr lang="en-US" altLang="zh-CN" sz="1600" dirty="0"/>
              <a:t>630MW</a:t>
            </a:r>
            <a:r>
              <a:rPr lang="zh-CN" altLang="zh-CN" sz="1600" dirty="0"/>
              <a:t>，年设计发电量</a:t>
            </a:r>
            <a:r>
              <a:rPr lang="en-US" altLang="zh-CN" sz="1600" dirty="0"/>
              <a:t>20.7</a:t>
            </a:r>
            <a:r>
              <a:rPr lang="zh-CN" altLang="zh-CN" sz="1600" dirty="0"/>
              <a:t>亿</a:t>
            </a:r>
            <a:r>
              <a:rPr lang="en-US" altLang="zh-CN" sz="1600" dirty="0"/>
              <a:t>kW</a:t>
            </a:r>
            <a:r>
              <a:rPr lang="zh-CN" altLang="zh-CN" sz="1600" dirty="0"/>
              <a:t>·</a:t>
            </a:r>
            <a:r>
              <a:rPr lang="en-US" altLang="zh-CN" sz="1600" dirty="0"/>
              <a:t>h</a:t>
            </a:r>
            <a:r>
              <a:rPr lang="zh-CN" altLang="zh-CN" sz="1600" dirty="0"/>
              <a:t>。</a:t>
            </a:r>
            <a:r>
              <a:rPr lang="en-US" altLang="zh-CN" sz="1600" dirty="0"/>
              <a:t>         </a:t>
            </a:r>
          </a:p>
          <a:p>
            <a:r>
              <a:rPr lang="en-US" altLang="zh-CN" sz="1600" dirty="0"/>
              <a:t>        近年来</a:t>
            </a:r>
            <a:r>
              <a:rPr lang="zh-CN" altLang="en-US" sz="1600" dirty="0"/>
              <a:t>，公司</a:t>
            </a:r>
            <a:r>
              <a:rPr lang="en-US" altLang="zh-CN" sz="1600" dirty="0"/>
              <a:t>荣获2017～2018年度中国水利工程优质（大禹）奖</a:t>
            </a:r>
            <a:r>
              <a:rPr lang="zh-CN" altLang="en-US" sz="1600" dirty="0"/>
              <a:t>、</a:t>
            </a:r>
            <a:r>
              <a:rPr lang="en-US" altLang="zh-CN" sz="1600" dirty="0"/>
              <a:t>2018年度国家级水管单位</a:t>
            </a:r>
            <a:r>
              <a:rPr lang="zh-CN" altLang="en-US" sz="1600" dirty="0"/>
              <a:t>、</a:t>
            </a:r>
            <a:r>
              <a:rPr lang="en-US" altLang="zh-CN" sz="1600" dirty="0"/>
              <a:t>2020年度中国大坝工程学会科学技术一等奖</a:t>
            </a:r>
            <a:r>
              <a:rPr lang="zh-CN" altLang="en-US" sz="1600" dirty="0"/>
              <a:t>、中国土木工程詹天佑奖。公司按照 “一流的标准、一流的技术、一流的管理、一流的面貌、一流的效益”目标，努力做强做优做精。</a:t>
            </a:r>
            <a:r>
              <a:rPr lang="en-US" altLang="zh-CN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charset="-122"/>
              </a:rPr>
              <a:t>       </a:t>
            </a:r>
            <a:endParaRPr lang="zh-CN" altLang="en-US" sz="16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0" b="32750"/>
          <a:stretch>
            <a:fillRect/>
          </a:stretch>
        </p:blipFill>
        <p:spPr>
          <a:xfrm>
            <a:off x="-4424538" y="156802"/>
            <a:ext cx="12192000" cy="8862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wps稻壳儿七月上设计原创链接：http://chn.docer.com/works?userid=390257647"/>
          <p:cNvSpPr/>
          <p:nvPr/>
        </p:nvSpPr>
        <p:spPr>
          <a:xfrm>
            <a:off x="0" y="0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6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286307" y="142366"/>
            <a:ext cx="1826141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领导关怀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908758" y="4069643"/>
            <a:ext cx="4357510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6694310" y="4086576"/>
            <a:ext cx="4351867" cy="2432757"/>
          </a:xfrm>
          <a:prstGeom prst="rect">
            <a:avLst/>
          </a:prstGeom>
          <a:blipFill>
            <a:blip r:embed="rId4" cstate="print">
              <a:lum bright="8000"/>
            </a:blip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6677377" y="1270001"/>
            <a:ext cx="4357510" cy="2438400"/>
          </a:xfrm>
          <a:prstGeom prst="rect">
            <a:avLst/>
          </a:prstGeom>
          <a:blipFill dpi="0" rotWithShape="1">
            <a:blip r:embed="rId5" cstate="print">
              <a:lum bright="2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665" y="3759200"/>
            <a:ext cx="5023556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2010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日，习近平同志视察百色水利枢纽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工程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4486" y="3742267"/>
            <a:ext cx="5023556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2008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日，胡锦涛同志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视察百色水利枢纽工程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3285" y="6550223"/>
            <a:ext cx="5503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spc="-100" dirty="0">
                <a:latin typeface="微软雅黑" panose="020B0503020204020204" charset="-122"/>
                <a:ea typeface="微软雅黑" panose="020B0503020204020204" charset="-122"/>
              </a:rPr>
              <a:t>2001</a:t>
            </a:r>
            <a:r>
              <a:rPr lang="zh-CN" altLang="en-US" sz="1400" b="1" spc="-100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 spc="-1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r>
              <a:rPr lang="zh-CN" altLang="en-US" sz="1400" b="1" spc="-100" dirty="0">
                <a:latin typeface="微软雅黑" panose="020B0503020204020204" charset="-122"/>
                <a:ea typeface="微软雅黑" panose="020B0503020204020204" charset="-122"/>
              </a:rPr>
              <a:t>月，温家宝同志到百色水利枢纽工地了解“</a:t>
            </a:r>
            <a:r>
              <a:rPr lang="en-US" altLang="zh-CN" sz="1400" b="1" spc="-100" dirty="0">
                <a:latin typeface="微软雅黑" panose="020B0503020204020204" charset="-122"/>
                <a:ea typeface="微软雅黑" panose="020B0503020204020204" charset="-122"/>
              </a:rPr>
              <a:t>7. 4</a:t>
            </a:r>
            <a:r>
              <a:rPr lang="zh-CN" altLang="en-US" sz="1400" b="1" spc="-100" dirty="0">
                <a:latin typeface="微软雅黑" panose="020B0503020204020204" charset="-122"/>
                <a:ea typeface="微软雅黑" panose="020B0503020204020204" charset="-122"/>
              </a:rPr>
              <a:t>”洪水受灾情况。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9642" y="6550223"/>
            <a:ext cx="5023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2003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月，贾庆林同志视察百色水利枢纽工程。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D4544FA-772D-4AD4-A98D-BCA356727A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80" y="1298222"/>
            <a:ext cx="4333734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公司人力资源现状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554587400"/>
              </p:ext>
            </p:extLst>
          </p:nvPr>
        </p:nvGraphicFramePr>
        <p:xfrm>
          <a:off x="642191" y="1927317"/>
          <a:ext cx="4467952" cy="371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椭圆 7"/>
          <p:cNvSpPr/>
          <p:nvPr/>
        </p:nvSpPr>
        <p:spPr bwMode="auto">
          <a:xfrm>
            <a:off x="1972020" y="2853370"/>
            <a:ext cx="1806766" cy="1894900"/>
          </a:xfrm>
          <a:prstGeom prst="ellipse">
            <a:avLst/>
          </a:prstGeom>
          <a:solidFill>
            <a:schemeClr val="accent3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335575" y="3227942"/>
            <a:ext cx="1079654" cy="11127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4906178" y="1127608"/>
            <a:ext cx="2379643" cy="5067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学历结构</a:t>
            </a:r>
          </a:p>
        </p:txBody>
      </p:sp>
      <p:sp>
        <p:nvSpPr>
          <p:cNvPr id="14" name="矩形 13"/>
          <p:cNvSpPr/>
          <p:nvPr/>
        </p:nvSpPr>
        <p:spPr bwMode="auto">
          <a:xfrm>
            <a:off x="642191" y="5827776"/>
            <a:ext cx="2296081" cy="589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数据截至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公司总人数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167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  <p:graphicFrame>
        <p:nvGraphicFramePr>
          <p:cNvPr id="5" name="表格 14">
            <a:extLst>
              <a:ext uri="{FF2B5EF4-FFF2-40B4-BE49-F238E27FC236}">
                <a16:creationId xmlns:a16="http://schemas.microsoft.com/office/drawing/2014/main" id="{9E654FF4-28E3-4871-BC27-31C4D3C91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19246"/>
              </p:ext>
            </p:extLst>
          </p:nvPr>
        </p:nvGraphicFramePr>
        <p:xfrm>
          <a:off x="6439972" y="2609298"/>
          <a:ext cx="5008315" cy="2172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489">
                  <a:extLst>
                    <a:ext uri="{9D8B030D-6E8A-4147-A177-3AD203B41FA5}">
                      <a16:colId xmlns:a16="http://schemas.microsoft.com/office/drawing/2014/main" val="2880578038"/>
                    </a:ext>
                  </a:extLst>
                </a:gridCol>
                <a:gridCol w="1253942">
                  <a:extLst>
                    <a:ext uri="{9D8B030D-6E8A-4147-A177-3AD203B41FA5}">
                      <a16:colId xmlns:a16="http://schemas.microsoft.com/office/drawing/2014/main" val="4261179886"/>
                    </a:ext>
                  </a:extLst>
                </a:gridCol>
                <a:gridCol w="1253942">
                  <a:extLst>
                    <a:ext uri="{9D8B030D-6E8A-4147-A177-3AD203B41FA5}">
                      <a16:colId xmlns:a16="http://schemas.microsoft.com/office/drawing/2014/main" val="258511091"/>
                    </a:ext>
                  </a:extLst>
                </a:gridCol>
                <a:gridCol w="1253942">
                  <a:extLst>
                    <a:ext uri="{9D8B030D-6E8A-4147-A177-3AD203B41FA5}">
                      <a16:colId xmlns:a16="http://schemas.microsoft.com/office/drawing/2014/main" val="2651128906"/>
                    </a:ext>
                  </a:extLst>
                </a:gridCol>
              </a:tblGrid>
              <a:tr h="413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学历类别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人数（人）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占比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19821"/>
                  </a:ext>
                </a:extLst>
              </a:tr>
              <a:tr h="413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1778231"/>
                  </a:ext>
                </a:extLst>
              </a:tr>
              <a:tr h="413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本科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114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68%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含本科学历、硕士学位人员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7706273"/>
                  </a:ext>
                </a:extLst>
              </a:tr>
              <a:tr h="413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919360"/>
                  </a:ext>
                </a:extLst>
              </a:tr>
              <a:tr h="41362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中专及以下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595959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DC750F20-6383-4634-AA49-E1D617732296}"/>
              </a:ext>
            </a:extLst>
          </p:cNvPr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wps稻壳儿七月上设计原创链接：http://chn.docer.com/works?userid=390257647">
            <a:extLst>
              <a:ext uri="{FF2B5EF4-FFF2-40B4-BE49-F238E27FC236}">
                <a16:creationId xmlns:a16="http://schemas.microsoft.com/office/drawing/2014/main" id="{09B4F7EF-5DAF-4435-8A67-CD682834E2FB}"/>
              </a:ext>
            </a:extLst>
          </p:cNvPr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公司人力资源现状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22C892-DB89-42DB-9BB0-2B4B9ED28F4C}"/>
              </a:ext>
            </a:extLst>
          </p:cNvPr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B0BA2C0D-531D-4F1F-8C5C-F53B924F5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710488"/>
              </p:ext>
            </p:extLst>
          </p:nvPr>
        </p:nvGraphicFramePr>
        <p:xfrm>
          <a:off x="946946" y="1975394"/>
          <a:ext cx="3884058" cy="374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椭圆 5">
            <a:extLst>
              <a:ext uri="{FF2B5EF4-FFF2-40B4-BE49-F238E27FC236}">
                <a16:creationId xmlns:a16="http://schemas.microsoft.com/office/drawing/2014/main" id="{0898ADAF-7383-4449-85B5-7D72D7E131E9}"/>
              </a:ext>
            </a:extLst>
          </p:cNvPr>
          <p:cNvSpPr/>
          <p:nvPr/>
        </p:nvSpPr>
        <p:spPr bwMode="auto">
          <a:xfrm>
            <a:off x="1985592" y="2900809"/>
            <a:ext cx="1806766" cy="1894900"/>
          </a:xfrm>
          <a:prstGeom prst="ellipse">
            <a:avLst/>
          </a:prstGeom>
          <a:solidFill>
            <a:schemeClr val="accent3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A96D47BE-086E-42AC-B78E-CAE2C92F9B86}"/>
              </a:ext>
            </a:extLst>
          </p:cNvPr>
          <p:cNvSpPr/>
          <p:nvPr/>
        </p:nvSpPr>
        <p:spPr bwMode="auto">
          <a:xfrm>
            <a:off x="2349148" y="3291908"/>
            <a:ext cx="1079654" cy="11127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5D71680-478A-4219-8652-3C889C2FEEAA}"/>
              </a:ext>
            </a:extLst>
          </p:cNvPr>
          <p:cNvSpPr/>
          <p:nvPr/>
        </p:nvSpPr>
        <p:spPr bwMode="auto">
          <a:xfrm>
            <a:off x="4558229" y="1280426"/>
            <a:ext cx="3075542" cy="5067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专业技术人才结构</a:t>
            </a:r>
          </a:p>
        </p:txBody>
      </p:sp>
      <p:graphicFrame>
        <p:nvGraphicFramePr>
          <p:cNvPr id="9" name="表格 9">
            <a:extLst>
              <a:ext uri="{FF2B5EF4-FFF2-40B4-BE49-F238E27FC236}">
                <a16:creationId xmlns:a16="http://schemas.microsoft.com/office/drawing/2014/main" id="{AE2ECE03-73AF-489D-9B8F-4E80FB3927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11661"/>
              </p:ext>
            </p:extLst>
          </p:nvPr>
        </p:nvGraphicFramePr>
        <p:xfrm>
          <a:off x="6242304" y="2549835"/>
          <a:ext cx="5222241" cy="2494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8811">
                  <a:extLst>
                    <a:ext uri="{9D8B030D-6E8A-4147-A177-3AD203B41FA5}">
                      <a16:colId xmlns:a16="http://schemas.microsoft.com/office/drawing/2014/main" val="3472078065"/>
                    </a:ext>
                  </a:extLst>
                </a:gridCol>
                <a:gridCol w="1317810">
                  <a:extLst>
                    <a:ext uri="{9D8B030D-6E8A-4147-A177-3AD203B41FA5}">
                      <a16:colId xmlns:a16="http://schemas.microsoft.com/office/drawing/2014/main" val="858369546"/>
                    </a:ext>
                  </a:extLst>
                </a:gridCol>
                <a:gridCol w="1317810">
                  <a:extLst>
                    <a:ext uri="{9D8B030D-6E8A-4147-A177-3AD203B41FA5}">
                      <a16:colId xmlns:a16="http://schemas.microsoft.com/office/drawing/2014/main" val="1528442684"/>
                    </a:ext>
                  </a:extLst>
                </a:gridCol>
                <a:gridCol w="1317810">
                  <a:extLst>
                    <a:ext uri="{9D8B030D-6E8A-4147-A177-3AD203B41FA5}">
                      <a16:colId xmlns:a16="http://schemas.microsoft.com/office/drawing/2014/main" val="12451128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专业技术人员类别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人数（人）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占比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3773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教高级职称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0.6%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900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高级职称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898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中级职称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52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530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初级职称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48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29%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4172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专业技术技能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3.61%</a:t>
                      </a:r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5686802"/>
                  </a:ext>
                </a:extLst>
              </a:tr>
            </a:tbl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590A3D6B-DA1F-4184-BA07-E02E52765EF6}"/>
              </a:ext>
            </a:extLst>
          </p:cNvPr>
          <p:cNvSpPr/>
          <p:nvPr/>
        </p:nvSpPr>
        <p:spPr bwMode="auto">
          <a:xfrm>
            <a:off x="642191" y="5827776"/>
            <a:ext cx="2296081" cy="5896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数据截至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kumimoji="0" lang="en-US" altLang="zh-CN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公司总人数</a:t>
            </a: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167</a:t>
            </a:r>
            <a:r>
              <a:rPr kumimoji="0" lang="zh-CN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227417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87890" y="0"/>
            <a:ext cx="8104110" cy="51779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>
              <a:defRPr/>
            </a:pPr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忠诚  干净  担当  科学  求实  创新</a:t>
            </a:r>
            <a:endParaRPr kumimoji="0" lang="zh-CN" alt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wps稻壳儿七月上设计原创链接：http://chn.docer.com/works?userid=390257647"/>
          <p:cNvSpPr/>
          <p:nvPr/>
        </p:nvSpPr>
        <p:spPr>
          <a:xfrm>
            <a:off x="-10582" y="1"/>
            <a:ext cx="4537696" cy="1092232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公司办公楼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8213" y="534966"/>
            <a:ext cx="4673110" cy="33855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1400" b="1" dirty="0"/>
              <a:t>Guangxi </a:t>
            </a:r>
            <a:r>
              <a:rPr lang="en-US" altLang="zh-CN" sz="1400" b="1" dirty="0" err="1"/>
              <a:t>Youjiang</a:t>
            </a:r>
            <a:r>
              <a:rPr lang="en-US" altLang="zh-CN" sz="1400" b="1" dirty="0"/>
              <a:t> Water Resources Development </a:t>
            </a:r>
            <a:r>
              <a:rPr lang="en-US" altLang="zh-CN" sz="1400" b="1" dirty="0" err="1"/>
              <a:t>Co.,Ltd</a:t>
            </a:r>
            <a:r>
              <a:rPr lang="en-US" altLang="zh-CN" sz="1400" b="1" dirty="0"/>
              <a:t>.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1972020" y="2853370"/>
            <a:ext cx="1806766" cy="1894900"/>
          </a:xfrm>
          <a:prstGeom prst="ellipse">
            <a:avLst/>
          </a:prstGeom>
          <a:solidFill>
            <a:schemeClr val="accent3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椭圆 6"/>
          <p:cNvSpPr/>
          <p:nvPr/>
        </p:nvSpPr>
        <p:spPr bwMode="auto">
          <a:xfrm>
            <a:off x="2335575" y="3227942"/>
            <a:ext cx="1079654" cy="11127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7687938" y="2796449"/>
            <a:ext cx="1806766" cy="1894900"/>
          </a:xfrm>
          <a:prstGeom prst="ellipse">
            <a:avLst/>
          </a:prstGeom>
          <a:solidFill>
            <a:schemeClr val="accent3">
              <a:alpha val="5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8062510" y="3160005"/>
            <a:ext cx="1079654" cy="111270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31099" y="1479815"/>
            <a:ext cx="4234964" cy="3257438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65206" y="1479817"/>
            <a:ext cx="4208444" cy="3235403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40319" y="4975487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公司总部：南宁市青秀区青秀路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16-2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号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位于青秀山脚下，毗邻石门森林公  园，东盟商务区，万象城商圈，地铁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号线旁。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      职能部门常驻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54172" y="4976392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百色办公楼：百色市西园路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号      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      位于邓小平同志领导的“百色起义”红色革命根据地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百色市右江区中心，生活便利，空气清新，动车距南宁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小时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30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分。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        生产部门常驻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71600"/>
            <a:ext cx="12192000" cy="39243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7799" b="-181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62" y="1374489"/>
            <a:ext cx="12188238" cy="3921411"/>
          </a:xfrm>
          <a:prstGeom prst="rect">
            <a:avLst/>
          </a:prstGeom>
          <a:solidFill>
            <a:srgbClr val="291618">
              <a:alpha val="11000"/>
            </a:srgb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ker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0" y="1371600"/>
            <a:ext cx="3546499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1790352" y="1371600"/>
            <a:ext cx="3124548" cy="3924300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rgbClr val="333333">
              <a:alpha val="60000"/>
            </a:srgbClr>
          </a:solidFill>
          <a:ln w="9525" cap="flat">
            <a:noFill/>
            <a:prstDash val="solid"/>
            <a:miter lim="800000"/>
          </a:ln>
          <a:effectLst/>
        </p:spPr>
        <p:txBody>
          <a:bodyPr vert="horz" wrap="square" lIns="91012" tIns="45506" rIns="91012" bIns="45506" numCol="1" anchor="t" anchorCtr="0" compatLnSpc="1"/>
          <a:lstStyle/>
          <a:p>
            <a:pPr defTabSz="682625"/>
            <a:endParaRPr lang="zh-CN" altLang="en-US" sz="179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42083" y="2656522"/>
            <a:ext cx="171553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 panose="020B0503020204020204" charset="-122"/>
                <a:cs typeface="+mn-cs"/>
              </a:rPr>
              <a:t>02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05402" y="3158579"/>
            <a:ext cx="57530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</a:rPr>
              <a:t>我们的优势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4288156" y="342900"/>
            <a:ext cx="7294246" cy="46672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r" fontAlgn="base">
              <a:defRPr/>
            </a:pPr>
            <a:r>
              <a:rPr lang="zh-CN" altLang="en-US" sz="1440" b="1" strike="noStrike" noProof="1">
                <a:latin typeface="华文楷体" panose="02010600040101010101" pitchFamily="2" charset="-122"/>
                <a:ea typeface="华文楷体" panose="02010600040101010101" pitchFamily="2" charset="-122"/>
                <a:cs typeface="+mn-ea"/>
              </a:rPr>
              <a:t>忠诚  干净  担当  科学  求实  创新</a:t>
            </a:r>
            <a:endParaRPr kumimoji="0" lang="zh-CN" altLang="en-US" sz="144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1266" name="图片 12"/>
          <p:cNvPicPr>
            <a:picLocks noChangeAspect="1"/>
          </p:cNvPicPr>
          <p:nvPr/>
        </p:nvPicPr>
        <p:blipFill>
          <a:blip r:embed="rId3"/>
          <a:srcRect t="19501" b="32750"/>
          <a:stretch>
            <a:fillRect/>
          </a:stretch>
        </p:blipFill>
        <p:spPr>
          <a:xfrm>
            <a:off x="609600" y="401956"/>
            <a:ext cx="10972800" cy="7981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wps稻壳儿七月上设计原创链接：http://chn.docer.com/works?userid=390257647"/>
          <p:cNvSpPr/>
          <p:nvPr/>
        </p:nvSpPr>
        <p:spPr>
          <a:xfrm>
            <a:off x="600076" y="342900"/>
            <a:ext cx="4084320" cy="982980"/>
          </a:xfrm>
          <a:prstGeom prst="parallelogram">
            <a:avLst>
              <a:gd name="adj" fmla="val 50044"/>
            </a:avLst>
          </a:prstGeom>
          <a:solidFill>
            <a:srgbClr val="CC000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85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2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9AACD122C08E6ED192FFACBB1E1BECB2ED91EE5F1ED7B5B4D639FA608C47C1EEEE0A899CA8C6B4A60DCCA6D3BA80ED4161D4A4778988E171"/>
          <p:cNvSpPr txBox="1"/>
          <p:nvPr/>
        </p:nvSpPr>
        <p:spPr>
          <a:xfrm flipH="1">
            <a:off x="1823086" y="510540"/>
            <a:ext cx="1645920" cy="56070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80" b="1" strike="noStrike" noProof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Kartika" pitchFamily="18" charset="0"/>
              </a:rPr>
              <a:t>职业发展</a:t>
            </a:r>
            <a:endParaRPr kumimoji="0" lang="zh-CN" altLang="en-US" sz="288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Kartika" pitchFamily="18" charset="0"/>
            </a:endParaRPr>
          </a:p>
        </p:txBody>
      </p:sp>
      <p:sp>
        <p:nvSpPr>
          <p:cNvPr id="16" name="wps稻壳儿七月上原创链接：http://chn.docer.com/works?userid=390257647"/>
          <p:cNvSpPr/>
          <p:nvPr/>
        </p:nvSpPr>
        <p:spPr>
          <a:xfrm>
            <a:off x="6315076" y="2404110"/>
            <a:ext cx="4253866" cy="29527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160" strike="noStrike" noProof="1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28" name="Freeform"/>
          <p:cNvSpPr/>
          <p:nvPr/>
        </p:nvSpPr>
        <p:spPr>
          <a:xfrm>
            <a:off x="1683262" y="3213736"/>
            <a:ext cx="1381126" cy="138303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defRPr/>
            </a:pPr>
            <a:endParaRPr lang="zh-CN" altLang="en-US" sz="2160" strike="noStrike" noProof="1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11271" name="wps稻壳儿佳誉设计原创链接：http://chn.docer.com/works?userid=219874625"/>
          <p:cNvSpPr/>
          <p:nvPr/>
        </p:nvSpPr>
        <p:spPr>
          <a:xfrm>
            <a:off x="2162176" y="3648076"/>
            <a:ext cx="426720" cy="516254"/>
          </a:xfrm>
          <a:custGeom>
            <a:avLst/>
            <a:gdLst/>
            <a:ahLst/>
            <a:cxnLst>
              <a:cxn ang="0">
                <a:pos x="230488" y="172312"/>
              </a:cxn>
              <a:cxn ang="0">
                <a:pos x="298098" y="172312"/>
              </a:cxn>
              <a:cxn ang="0">
                <a:pos x="316537" y="187697"/>
              </a:cxn>
              <a:cxn ang="0">
                <a:pos x="307318" y="203082"/>
              </a:cxn>
              <a:cxn ang="0">
                <a:pos x="27658" y="424626"/>
              </a:cxn>
              <a:cxn ang="0">
                <a:pos x="3073" y="421549"/>
              </a:cxn>
              <a:cxn ang="0">
                <a:pos x="3073" y="403087"/>
              </a:cxn>
              <a:cxn ang="0">
                <a:pos x="110634" y="206159"/>
              </a:cxn>
              <a:cxn ang="0">
                <a:pos x="46097" y="206159"/>
              </a:cxn>
              <a:cxn ang="0">
                <a:pos x="30731" y="187697"/>
              </a:cxn>
              <a:cxn ang="0">
                <a:pos x="33804" y="178466"/>
              </a:cxn>
              <a:cxn ang="0">
                <a:pos x="150585" y="9231"/>
              </a:cxn>
              <a:cxn ang="0">
                <a:pos x="165951" y="3077"/>
              </a:cxn>
              <a:cxn ang="0">
                <a:pos x="165951" y="0"/>
              </a:cxn>
              <a:cxn ang="0">
                <a:pos x="341123" y="0"/>
              </a:cxn>
              <a:cxn ang="0">
                <a:pos x="356489" y="18462"/>
              </a:cxn>
              <a:cxn ang="0">
                <a:pos x="350342" y="30770"/>
              </a:cxn>
              <a:cxn ang="0">
                <a:pos x="230488" y="172312"/>
              </a:cxn>
              <a:cxn ang="0">
                <a:pos x="248927" y="206159"/>
              </a:cxn>
              <a:cxn ang="0">
                <a:pos x="248927" y="206159"/>
              </a:cxn>
              <a:cxn ang="0">
                <a:pos x="193610" y="206159"/>
              </a:cxn>
              <a:cxn ang="0">
                <a:pos x="193610" y="206159"/>
              </a:cxn>
              <a:cxn ang="0">
                <a:pos x="184390" y="200005"/>
              </a:cxn>
              <a:cxn ang="0">
                <a:pos x="181317" y="178466"/>
              </a:cxn>
              <a:cxn ang="0">
                <a:pos x="304244" y="33847"/>
              </a:cxn>
              <a:cxn ang="0">
                <a:pos x="175171" y="33847"/>
              </a:cxn>
              <a:cxn ang="0">
                <a:pos x="79902" y="172312"/>
              </a:cxn>
              <a:cxn ang="0">
                <a:pos x="138293" y="172312"/>
              </a:cxn>
              <a:cxn ang="0">
                <a:pos x="138293" y="172312"/>
              </a:cxn>
              <a:cxn ang="0">
                <a:pos x="147512" y="172312"/>
              </a:cxn>
              <a:cxn ang="0">
                <a:pos x="153659" y="196928"/>
              </a:cxn>
              <a:cxn ang="0">
                <a:pos x="70683" y="347701"/>
              </a:cxn>
              <a:cxn ang="0">
                <a:pos x="248927" y="206159"/>
              </a:cxn>
            </a:cxnLst>
            <a:rect l="0" t="0" r="0" b="0"/>
            <a:pathLst>
              <a:path w="116" h="140">
                <a:moveTo>
                  <a:pt x="75" y="56"/>
                </a:moveTo>
                <a:cubicBezTo>
                  <a:pt x="97" y="56"/>
                  <a:pt x="97" y="56"/>
                  <a:pt x="97" y="56"/>
                </a:cubicBezTo>
                <a:cubicBezTo>
                  <a:pt x="100" y="56"/>
                  <a:pt x="103" y="58"/>
                  <a:pt x="103" y="61"/>
                </a:cubicBezTo>
                <a:cubicBezTo>
                  <a:pt x="103" y="63"/>
                  <a:pt x="102" y="65"/>
                  <a:pt x="100" y="66"/>
                </a:cubicBezTo>
                <a:cubicBezTo>
                  <a:pt x="9" y="138"/>
                  <a:pt x="9" y="138"/>
                  <a:pt x="9" y="138"/>
                </a:cubicBezTo>
                <a:cubicBezTo>
                  <a:pt x="6" y="140"/>
                  <a:pt x="3" y="140"/>
                  <a:pt x="1" y="137"/>
                </a:cubicBezTo>
                <a:cubicBezTo>
                  <a:pt x="0" y="136"/>
                  <a:pt x="0" y="133"/>
                  <a:pt x="1" y="131"/>
                </a:cubicBezTo>
                <a:cubicBezTo>
                  <a:pt x="36" y="67"/>
                  <a:pt x="36" y="67"/>
                  <a:pt x="36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2" y="67"/>
                  <a:pt x="10" y="64"/>
                  <a:pt x="10" y="61"/>
                </a:cubicBezTo>
                <a:cubicBezTo>
                  <a:pt x="10" y="60"/>
                  <a:pt x="10" y="59"/>
                  <a:pt x="11" y="58"/>
                </a:cubicBezTo>
                <a:cubicBezTo>
                  <a:pt x="49" y="3"/>
                  <a:pt x="49" y="3"/>
                  <a:pt x="49" y="3"/>
                </a:cubicBezTo>
                <a:cubicBezTo>
                  <a:pt x="50" y="1"/>
                  <a:pt x="52" y="1"/>
                  <a:pt x="54" y="1"/>
                </a:cubicBezTo>
                <a:cubicBezTo>
                  <a:pt x="54" y="0"/>
                  <a:pt x="54" y="0"/>
                  <a:pt x="54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14" y="0"/>
                  <a:pt x="116" y="3"/>
                  <a:pt x="116" y="6"/>
                </a:cubicBezTo>
                <a:cubicBezTo>
                  <a:pt x="116" y="7"/>
                  <a:pt x="115" y="9"/>
                  <a:pt x="114" y="10"/>
                </a:cubicBezTo>
                <a:cubicBezTo>
                  <a:pt x="75" y="56"/>
                  <a:pt x="75" y="56"/>
                  <a:pt x="75" y="56"/>
                </a:cubicBezTo>
                <a:close/>
                <a:moveTo>
                  <a:pt x="81" y="67"/>
                </a:moveTo>
                <a:cubicBezTo>
                  <a:pt x="81" y="67"/>
                  <a:pt x="81" y="67"/>
                  <a:pt x="81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2" y="67"/>
                  <a:pt x="61" y="66"/>
                  <a:pt x="60" y="65"/>
                </a:cubicBezTo>
                <a:cubicBezTo>
                  <a:pt x="57" y="63"/>
                  <a:pt x="57" y="60"/>
                  <a:pt x="59" y="58"/>
                </a:cubicBezTo>
                <a:cubicBezTo>
                  <a:pt x="99" y="11"/>
                  <a:pt x="99" y="11"/>
                  <a:pt x="9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26" y="56"/>
                  <a:pt x="26" y="56"/>
                  <a:pt x="26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6" y="56"/>
                  <a:pt x="47" y="56"/>
                  <a:pt x="48" y="56"/>
                </a:cubicBezTo>
                <a:cubicBezTo>
                  <a:pt x="51" y="58"/>
                  <a:pt x="52" y="61"/>
                  <a:pt x="50" y="64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81" y="67"/>
                  <a:pt x="81" y="67"/>
                  <a:pt x="81" y="6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2160"/>
          </a:p>
        </p:txBody>
      </p:sp>
      <p:sp>
        <p:nvSpPr>
          <p:cNvPr id="30" name="wps稻壳儿七月上原创链接：http://chn.docer.com/works?userid=390257647"/>
          <p:cNvSpPr/>
          <p:nvPr/>
        </p:nvSpPr>
        <p:spPr>
          <a:xfrm>
            <a:off x="1684020" y="4901566"/>
            <a:ext cx="1383030" cy="138303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defRPr/>
            </a:pPr>
            <a:endParaRPr lang="zh-CN" altLang="en-US" sz="2160" strike="noStrike" noProof="1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11273" name="Freeform"/>
          <p:cNvSpPr/>
          <p:nvPr/>
        </p:nvSpPr>
        <p:spPr>
          <a:xfrm>
            <a:off x="2072640" y="1882140"/>
            <a:ext cx="516256" cy="521970"/>
          </a:xfrm>
          <a:custGeom>
            <a:avLst/>
            <a:gdLst/>
            <a:ahLst/>
            <a:cxnLst>
              <a:cxn ang="0">
                <a:pos x="356822" y="6165"/>
              </a:cxn>
              <a:cxn ang="0">
                <a:pos x="375278" y="9248"/>
              </a:cxn>
              <a:cxn ang="0">
                <a:pos x="375278" y="9248"/>
              </a:cxn>
              <a:cxn ang="0">
                <a:pos x="424495" y="58574"/>
              </a:cxn>
              <a:cxn ang="0">
                <a:pos x="424495" y="58574"/>
              </a:cxn>
              <a:cxn ang="0">
                <a:pos x="427571" y="77072"/>
              </a:cxn>
              <a:cxn ang="0">
                <a:pos x="362974" y="132564"/>
              </a:cxn>
              <a:cxn ang="0">
                <a:pos x="316833" y="141812"/>
              </a:cxn>
              <a:cxn ang="0">
                <a:pos x="304529" y="314454"/>
              </a:cxn>
              <a:cxn ang="0">
                <a:pos x="212247" y="354531"/>
              </a:cxn>
              <a:cxn ang="0">
                <a:pos x="79977" y="221967"/>
              </a:cxn>
              <a:cxn ang="0">
                <a:pos x="212247" y="89403"/>
              </a:cxn>
              <a:cxn ang="0">
                <a:pos x="307605" y="101735"/>
              </a:cxn>
              <a:cxn ang="0">
                <a:pos x="301453" y="61657"/>
              </a:cxn>
              <a:cxn ang="0">
                <a:pos x="381431" y="169558"/>
              </a:cxn>
              <a:cxn ang="0">
                <a:pos x="415267" y="160310"/>
              </a:cxn>
              <a:cxn ang="0">
                <a:pos x="424495" y="221967"/>
              </a:cxn>
              <a:cxn ang="0">
                <a:pos x="212247" y="434687"/>
              </a:cxn>
              <a:cxn ang="0">
                <a:pos x="0" y="221967"/>
              </a:cxn>
              <a:cxn ang="0">
                <a:pos x="212247" y="9248"/>
              </a:cxn>
              <a:cxn ang="0">
                <a:pos x="273769" y="18497"/>
              </a:cxn>
              <a:cxn ang="0">
                <a:pos x="264540" y="49326"/>
              </a:cxn>
              <a:cxn ang="0">
                <a:pos x="212247" y="43160"/>
              </a:cxn>
              <a:cxn ang="0">
                <a:pos x="33836" y="221967"/>
              </a:cxn>
              <a:cxn ang="0">
                <a:pos x="212247" y="400775"/>
              </a:cxn>
              <a:cxn ang="0">
                <a:pos x="390659" y="221967"/>
              </a:cxn>
              <a:cxn ang="0">
                <a:pos x="381431" y="169558"/>
              </a:cxn>
              <a:cxn ang="0">
                <a:pos x="212247" y="160310"/>
              </a:cxn>
              <a:cxn ang="0">
                <a:pos x="276845" y="132564"/>
              </a:cxn>
              <a:cxn ang="0">
                <a:pos x="132270" y="141812"/>
              </a:cxn>
              <a:cxn ang="0">
                <a:pos x="132270" y="141812"/>
              </a:cxn>
              <a:cxn ang="0">
                <a:pos x="132270" y="302122"/>
              </a:cxn>
              <a:cxn ang="0">
                <a:pos x="289149" y="302122"/>
              </a:cxn>
              <a:cxn ang="0">
                <a:pos x="322986" y="221967"/>
              </a:cxn>
              <a:cxn ang="0">
                <a:pos x="264540" y="191138"/>
              </a:cxn>
              <a:cxn ang="0">
                <a:pos x="255312" y="265128"/>
              </a:cxn>
              <a:cxn ang="0">
                <a:pos x="212247" y="283625"/>
              </a:cxn>
              <a:cxn ang="0">
                <a:pos x="169183" y="265128"/>
              </a:cxn>
              <a:cxn ang="0">
                <a:pos x="169183" y="178807"/>
              </a:cxn>
              <a:cxn ang="0">
                <a:pos x="212247" y="160310"/>
              </a:cxn>
              <a:cxn ang="0">
                <a:pos x="224552" y="184973"/>
              </a:cxn>
              <a:cxn ang="0">
                <a:pos x="184563" y="194221"/>
              </a:cxn>
              <a:cxn ang="0">
                <a:pos x="172259" y="221967"/>
              </a:cxn>
              <a:cxn ang="0">
                <a:pos x="212247" y="262045"/>
              </a:cxn>
              <a:cxn ang="0">
                <a:pos x="239932" y="249713"/>
              </a:cxn>
              <a:cxn ang="0">
                <a:pos x="249160" y="209636"/>
              </a:cxn>
              <a:cxn ang="0">
                <a:pos x="199943" y="234299"/>
              </a:cxn>
              <a:cxn ang="0">
                <a:pos x="224552" y="184973"/>
              </a:cxn>
              <a:cxn ang="0">
                <a:pos x="359898" y="30828"/>
              </a:cxn>
              <a:cxn ang="0">
                <a:pos x="326062" y="92486"/>
              </a:cxn>
              <a:cxn ang="0">
                <a:pos x="359898" y="30828"/>
              </a:cxn>
              <a:cxn ang="0">
                <a:pos x="378355" y="67823"/>
              </a:cxn>
              <a:cxn ang="0">
                <a:pos x="362974" y="114066"/>
              </a:cxn>
              <a:cxn ang="0">
                <a:pos x="378355" y="67823"/>
              </a:cxn>
            </a:cxnLst>
            <a:rect l="0" t="0" r="0" b="0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2160"/>
          </a:p>
        </p:txBody>
      </p:sp>
      <p:sp>
        <p:nvSpPr>
          <p:cNvPr id="32" name="Freeform"/>
          <p:cNvSpPr/>
          <p:nvPr/>
        </p:nvSpPr>
        <p:spPr>
          <a:xfrm>
            <a:off x="3076439" y="3213736"/>
            <a:ext cx="2912746" cy="1335406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defRPr/>
            </a:pPr>
            <a:endParaRPr lang="zh-CN" altLang="en-US" sz="2160" strike="noStrike" noProof="1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11275" name="wps稻壳儿七月上原创链接：http://chn.docer.com/works?userid=390257647"/>
          <p:cNvSpPr/>
          <p:nvPr/>
        </p:nvSpPr>
        <p:spPr>
          <a:xfrm>
            <a:off x="3358516" y="2175510"/>
            <a:ext cx="2665094" cy="337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defTabSz="914400">
              <a:lnSpc>
                <a:spcPct val="150000"/>
              </a:lnSpc>
            </a:pPr>
            <a:r>
              <a:rPr lang="en-US" altLang="zh-CN" sz="108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080" dirty="0">
                <a:latin typeface="微软雅黑" panose="020B0503020204020204" charset="-122"/>
                <a:ea typeface="微软雅黑" panose="020B0503020204020204" charset="-122"/>
              </a:rPr>
              <a:t>干部选拔任用暂行办法</a:t>
            </a:r>
            <a:r>
              <a:rPr lang="en-US" altLang="zh-CN" sz="108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108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Lato Light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337560" y="3499486"/>
            <a:ext cx="204597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 fontAlgn="base">
              <a:defRPr/>
            </a:pPr>
            <a:r>
              <a:rPr lang="zh-CN" altLang="en-US" sz="1620" b="1" strike="noStrike" noProof="1">
                <a:solidFill>
                  <a:srgbClr val="333333"/>
                </a:solidFill>
                <a:latin typeface="方正尚酷简体"/>
                <a:ea typeface="方正尚酷简体"/>
                <a:cs typeface="+mn-ea"/>
              </a:rPr>
              <a:t>持续的员工晋升机制</a:t>
            </a:r>
            <a:endParaRPr lang="zh-CN" altLang="en-US" sz="1620" b="1" strike="noStrike" noProof="1">
              <a:solidFill>
                <a:srgbClr val="333333"/>
              </a:solidFill>
              <a:latin typeface="方正尚酷简体"/>
              <a:ea typeface="方正尚酷简体"/>
            </a:endParaRPr>
          </a:p>
        </p:txBody>
      </p:sp>
      <p:sp>
        <p:nvSpPr>
          <p:cNvPr id="35" name="Freeform"/>
          <p:cNvSpPr/>
          <p:nvPr/>
        </p:nvSpPr>
        <p:spPr>
          <a:xfrm>
            <a:off x="3067050" y="4901566"/>
            <a:ext cx="3030856" cy="138303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defRPr/>
            </a:pPr>
            <a:endParaRPr lang="zh-CN" altLang="en-US" sz="2160" strike="noStrike" noProof="1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11278" name="wps稻壳儿七月上原创链接：http://chn.docer.com/works?userid=390257647"/>
          <p:cNvSpPr/>
          <p:nvPr/>
        </p:nvSpPr>
        <p:spPr>
          <a:xfrm>
            <a:off x="3320416" y="5659756"/>
            <a:ext cx="2741294" cy="337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defTabSz="914400">
              <a:lnSpc>
                <a:spcPct val="150000"/>
              </a:lnSpc>
            </a:pPr>
            <a:r>
              <a:rPr lang="en-US" altLang="zh-CN" sz="1080" dirty="0"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《</a:t>
            </a:r>
            <a:r>
              <a:rPr lang="zh-CN" altLang="en-US" sz="1080" dirty="0"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技术系列岗位评聘管理办法</a:t>
            </a:r>
            <a:r>
              <a:rPr lang="en-US" altLang="zh-CN" sz="1080" dirty="0">
                <a:latin typeface="微软雅黑" panose="020B0503020204020204" charset="-122"/>
                <a:ea typeface="微软雅黑" panose="020B0503020204020204" charset="-122"/>
                <a:sym typeface="Lato Light" charset="0"/>
              </a:rPr>
              <a:t>》</a:t>
            </a:r>
          </a:p>
        </p:txBody>
      </p:sp>
      <p:sp>
        <p:nvSpPr>
          <p:cNvPr id="37" name="wps稻壳儿七月上原创链接：http://chn.docer.com/works?userid=390257647"/>
          <p:cNvSpPr/>
          <p:nvPr/>
        </p:nvSpPr>
        <p:spPr>
          <a:xfrm>
            <a:off x="3234690" y="5219700"/>
            <a:ext cx="225298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 fontAlgn="base">
              <a:defRPr/>
            </a:pPr>
            <a:r>
              <a:rPr lang="zh-CN" altLang="en-US" sz="1620" b="1" strike="noStrike" noProof="1">
                <a:solidFill>
                  <a:srgbClr val="333333"/>
                </a:solidFill>
                <a:latin typeface="方正尚酷简体"/>
                <a:ea typeface="方正尚酷简体"/>
                <a:cs typeface="+mn-ea"/>
              </a:rPr>
              <a:t>打通技术岗位晋升通道</a:t>
            </a:r>
            <a:endParaRPr lang="zh-CN" altLang="en-US" sz="1620" b="1" strike="noStrike" noProof="1">
              <a:solidFill>
                <a:srgbClr val="333333"/>
              </a:solidFill>
              <a:latin typeface="方正尚酷简体"/>
              <a:ea typeface="方正尚酷简体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64756" y="824866"/>
            <a:ext cx="4206240" cy="492760"/>
          </a:xfrm>
          <a:prstGeom prst="rect">
            <a:avLst/>
          </a:prstGeom>
          <a:noFill/>
        </p:spPr>
        <p:txBody>
          <a:bodyPr wrap="square" lIns="109724" tIns="54861" rIns="109724" bIns="54861" rtlCol="0">
            <a:spAutoFit/>
          </a:bodyPr>
          <a:lstStyle/>
          <a:p>
            <a:pPr fontAlgn="base"/>
            <a:r>
              <a:rPr lang="en-US" altLang="zh-CN" sz="126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Guangxi Youjiang Water Resources Development Co.,Ltd.</a:t>
            </a:r>
            <a:endParaRPr lang="en-US" altLang="zh-CN" sz="1260" b="1" strike="noStrike" noProof="1"/>
          </a:p>
        </p:txBody>
      </p:sp>
      <p:sp>
        <p:nvSpPr>
          <p:cNvPr id="2" name="wps稻壳儿七月上原创链接：http://chn.docer.com/works?userid=390257647"/>
          <p:cNvSpPr/>
          <p:nvPr/>
        </p:nvSpPr>
        <p:spPr>
          <a:xfrm>
            <a:off x="1684020" y="1503046"/>
            <a:ext cx="1383030" cy="1383030"/>
          </a:xfrm>
          <a:prstGeom prst="rect">
            <a:avLst/>
          </a:prstGeom>
          <a:solidFill>
            <a:srgbClr val="CC0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 fontAlgn="base">
              <a:defRPr/>
            </a:pPr>
            <a:endParaRPr lang="zh-CN" altLang="en-US" sz="2160" strike="noStrike" noProof="1">
              <a:solidFill>
                <a:prstClr val="white"/>
              </a:solidFill>
              <a:latin typeface="Campton Light"/>
              <a:ea typeface="方正兰亭细黑_GBK"/>
            </a:endParaRPr>
          </a:p>
        </p:txBody>
      </p:sp>
      <p:sp>
        <p:nvSpPr>
          <p:cNvPr id="4" name="wps稻壳儿七月上原创链接：http://chn.docer.com/works?userid=390257647"/>
          <p:cNvSpPr/>
          <p:nvPr/>
        </p:nvSpPr>
        <p:spPr>
          <a:xfrm>
            <a:off x="3505200" y="1722120"/>
            <a:ext cx="1838960" cy="3378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765" fontAlgn="base">
              <a:defRPr/>
            </a:pPr>
            <a:r>
              <a:rPr lang="zh-CN" altLang="en-US" sz="1620" b="1" strike="noStrike" noProof="1">
                <a:solidFill>
                  <a:srgbClr val="333333"/>
                </a:solidFill>
                <a:latin typeface="方正尚酷简体"/>
                <a:ea typeface="方正尚酷简体"/>
                <a:cs typeface="+mn-ea"/>
              </a:rPr>
              <a:t>行政管理晋升通道</a:t>
            </a:r>
            <a:endParaRPr lang="zh-CN" altLang="en-US" sz="1620" b="1" strike="noStrike" noProof="1">
              <a:solidFill>
                <a:srgbClr val="333333"/>
              </a:solidFill>
              <a:latin typeface="方正尚酷简体"/>
              <a:ea typeface="方正尚酷简体"/>
            </a:endParaRPr>
          </a:p>
        </p:txBody>
      </p:sp>
      <p:sp>
        <p:nvSpPr>
          <p:cNvPr id="11283" name="wps稻壳儿七月上原创链接：http://chn.docer.com/works?userid=390257647"/>
          <p:cNvSpPr/>
          <p:nvPr/>
        </p:nvSpPr>
        <p:spPr>
          <a:xfrm>
            <a:off x="3320416" y="3943350"/>
            <a:ext cx="2741294" cy="3378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defTabSz="914400">
              <a:lnSpc>
                <a:spcPct val="150000"/>
              </a:lnSpc>
            </a:pPr>
            <a:r>
              <a:rPr lang="en-US" altLang="zh-CN" sz="1080" dirty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1080" dirty="0">
                <a:latin typeface="微软雅黑" panose="020B0503020204020204" charset="-122"/>
                <a:ea typeface="微软雅黑" panose="020B0503020204020204" charset="-122"/>
              </a:rPr>
              <a:t>业务主办及以下岗位晋升管理办法</a:t>
            </a:r>
            <a:r>
              <a:rPr lang="en-US" altLang="zh-CN" sz="1080" dirty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108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  <a:sym typeface="Lato Light" charset="0"/>
            </a:endParaRPr>
          </a:p>
        </p:txBody>
      </p:sp>
      <p:sp>
        <p:nvSpPr>
          <p:cNvPr id="11284" name="Freeform"/>
          <p:cNvSpPr/>
          <p:nvPr/>
        </p:nvSpPr>
        <p:spPr>
          <a:xfrm>
            <a:off x="1986916" y="5219700"/>
            <a:ext cx="689610" cy="695326"/>
          </a:xfrm>
          <a:custGeom>
            <a:avLst/>
            <a:gdLst/>
            <a:ahLst/>
            <a:cxnLst>
              <a:cxn ang="0">
                <a:pos x="475763" y="8221"/>
              </a:cxn>
              <a:cxn ang="0">
                <a:pos x="500371" y="12331"/>
              </a:cxn>
              <a:cxn ang="0">
                <a:pos x="500371" y="12331"/>
              </a:cxn>
              <a:cxn ang="0">
                <a:pos x="565994" y="78099"/>
              </a:cxn>
              <a:cxn ang="0">
                <a:pos x="565994" y="78099"/>
              </a:cxn>
              <a:cxn ang="0">
                <a:pos x="570095" y="102762"/>
              </a:cxn>
              <a:cxn ang="0">
                <a:pos x="483966" y="176751"/>
              </a:cxn>
              <a:cxn ang="0">
                <a:pos x="422444" y="189083"/>
              </a:cxn>
              <a:cxn ang="0">
                <a:pos x="406039" y="419272"/>
              </a:cxn>
              <a:cxn ang="0">
                <a:pos x="282997" y="472708"/>
              </a:cxn>
              <a:cxn ang="0">
                <a:pos x="106636" y="295956"/>
              </a:cxn>
              <a:cxn ang="0">
                <a:pos x="282997" y="119204"/>
              </a:cxn>
              <a:cxn ang="0">
                <a:pos x="410140" y="135646"/>
              </a:cxn>
              <a:cxn ang="0">
                <a:pos x="401937" y="82210"/>
              </a:cxn>
              <a:cxn ang="0">
                <a:pos x="508574" y="226078"/>
              </a:cxn>
              <a:cxn ang="0">
                <a:pos x="553689" y="213746"/>
              </a:cxn>
              <a:cxn ang="0">
                <a:pos x="565994" y="295956"/>
              </a:cxn>
              <a:cxn ang="0">
                <a:pos x="282997" y="579582"/>
              </a:cxn>
              <a:cxn ang="0">
                <a:pos x="0" y="295956"/>
              </a:cxn>
              <a:cxn ang="0">
                <a:pos x="282997" y="12331"/>
              </a:cxn>
              <a:cxn ang="0">
                <a:pos x="365025" y="24663"/>
              </a:cxn>
              <a:cxn ang="0">
                <a:pos x="352721" y="65768"/>
              </a:cxn>
              <a:cxn ang="0">
                <a:pos x="282997" y="57547"/>
              </a:cxn>
              <a:cxn ang="0">
                <a:pos x="45115" y="295956"/>
              </a:cxn>
              <a:cxn ang="0">
                <a:pos x="282997" y="534366"/>
              </a:cxn>
              <a:cxn ang="0">
                <a:pos x="520878" y="295956"/>
              </a:cxn>
              <a:cxn ang="0">
                <a:pos x="508574" y="226078"/>
              </a:cxn>
              <a:cxn ang="0">
                <a:pos x="282997" y="213746"/>
              </a:cxn>
              <a:cxn ang="0">
                <a:pos x="369126" y="176751"/>
              </a:cxn>
              <a:cxn ang="0">
                <a:pos x="176360" y="189083"/>
              </a:cxn>
              <a:cxn ang="0">
                <a:pos x="176360" y="189083"/>
              </a:cxn>
              <a:cxn ang="0">
                <a:pos x="176360" y="402830"/>
              </a:cxn>
              <a:cxn ang="0">
                <a:pos x="385532" y="402830"/>
              </a:cxn>
              <a:cxn ang="0">
                <a:pos x="430647" y="295956"/>
              </a:cxn>
              <a:cxn ang="0">
                <a:pos x="352721" y="254851"/>
              </a:cxn>
              <a:cxn ang="0">
                <a:pos x="340416" y="353503"/>
              </a:cxn>
              <a:cxn ang="0">
                <a:pos x="282997" y="378166"/>
              </a:cxn>
              <a:cxn ang="0">
                <a:pos x="225577" y="353503"/>
              </a:cxn>
              <a:cxn ang="0">
                <a:pos x="225577" y="238409"/>
              </a:cxn>
              <a:cxn ang="0">
                <a:pos x="282997" y="213746"/>
              </a:cxn>
              <a:cxn ang="0">
                <a:pos x="299402" y="246630"/>
              </a:cxn>
              <a:cxn ang="0">
                <a:pos x="246084" y="258962"/>
              </a:cxn>
              <a:cxn ang="0">
                <a:pos x="229678" y="295956"/>
              </a:cxn>
              <a:cxn ang="0">
                <a:pos x="282997" y="349393"/>
              </a:cxn>
              <a:cxn ang="0">
                <a:pos x="319909" y="332951"/>
              </a:cxn>
              <a:cxn ang="0">
                <a:pos x="332213" y="279514"/>
              </a:cxn>
              <a:cxn ang="0">
                <a:pos x="266591" y="312398"/>
              </a:cxn>
              <a:cxn ang="0">
                <a:pos x="299402" y="246630"/>
              </a:cxn>
              <a:cxn ang="0">
                <a:pos x="479864" y="41105"/>
              </a:cxn>
              <a:cxn ang="0">
                <a:pos x="434749" y="123315"/>
              </a:cxn>
              <a:cxn ang="0">
                <a:pos x="479864" y="41105"/>
              </a:cxn>
              <a:cxn ang="0">
                <a:pos x="504473" y="90431"/>
              </a:cxn>
              <a:cxn ang="0">
                <a:pos x="483966" y="152088"/>
              </a:cxn>
              <a:cxn ang="0">
                <a:pos x="504473" y="90431"/>
              </a:cxn>
            </a:cxnLst>
            <a:rect l="0" t="0" r="0" b="0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2160"/>
          </a:p>
        </p:txBody>
      </p:sp>
      <p:sp>
        <p:nvSpPr>
          <p:cNvPr id="11285" name="Freeform"/>
          <p:cNvSpPr/>
          <p:nvPr/>
        </p:nvSpPr>
        <p:spPr>
          <a:xfrm>
            <a:off x="2030730" y="1845946"/>
            <a:ext cx="689610" cy="695324"/>
          </a:xfrm>
          <a:custGeom>
            <a:avLst/>
            <a:gdLst/>
            <a:ahLst/>
            <a:cxnLst>
              <a:cxn ang="0">
                <a:pos x="475763" y="8221"/>
              </a:cxn>
              <a:cxn ang="0">
                <a:pos x="500371" y="12331"/>
              </a:cxn>
              <a:cxn ang="0">
                <a:pos x="500371" y="12331"/>
              </a:cxn>
              <a:cxn ang="0">
                <a:pos x="565994" y="78099"/>
              </a:cxn>
              <a:cxn ang="0">
                <a:pos x="565994" y="78099"/>
              </a:cxn>
              <a:cxn ang="0">
                <a:pos x="570095" y="102762"/>
              </a:cxn>
              <a:cxn ang="0">
                <a:pos x="483966" y="176751"/>
              </a:cxn>
              <a:cxn ang="0">
                <a:pos x="422444" y="189083"/>
              </a:cxn>
              <a:cxn ang="0">
                <a:pos x="406039" y="419272"/>
              </a:cxn>
              <a:cxn ang="0">
                <a:pos x="282997" y="472708"/>
              </a:cxn>
              <a:cxn ang="0">
                <a:pos x="106636" y="295956"/>
              </a:cxn>
              <a:cxn ang="0">
                <a:pos x="282997" y="119204"/>
              </a:cxn>
              <a:cxn ang="0">
                <a:pos x="410140" y="135646"/>
              </a:cxn>
              <a:cxn ang="0">
                <a:pos x="401937" y="82210"/>
              </a:cxn>
              <a:cxn ang="0">
                <a:pos x="508574" y="226078"/>
              </a:cxn>
              <a:cxn ang="0">
                <a:pos x="553689" y="213746"/>
              </a:cxn>
              <a:cxn ang="0">
                <a:pos x="565994" y="295956"/>
              </a:cxn>
              <a:cxn ang="0">
                <a:pos x="282997" y="579582"/>
              </a:cxn>
              <a:cxn ang="0">
                <a:pos x="0" y="295956"/>
              </a:cxn>
              <a:cxn ang="0">
                <a:pos x="282997" y="12331"/>
              </a:cxn>
              <a:cxn ang="0">
                <a:pos x="365025" y="24663"/>
              </a:cxn>
              <a:cxn ang="0">
                <a:pos x="352721" y="65768"/>
              </a:cxn>
              <a:cxn ang="0">
                <a:pos x="282997" y="57547"/>
              </a:cxn>
              <a:cxn ang="0">
                <a:pos x="45115" y="295956"/>
              </a:cxn>
              <a:cxn ang="0">
                <a:pos x="282997" y="534366"/>
              </a:cxn>
              <a:cxn ang="0">
                <a:pos x="520878" y="295956"/>
              </a:cxn>
              <a:cxn ang="0">
                <a:pos x="508574" y="226078"/>
              </a:cxn>
              <a:cxn ang="0">
                <a:pos x="282997" y="213746"/>
              </a:cxn>
              <a:cxn ang="0">
                <a:pos x="369126" y="176751"/>
              </a:cxn>
              <a:cxn ang="0">
                <a:pos x="176360" y="189083"/>
              </a:cxn>
              <a:cxn ang="0">
                <a:pos x="176360" y="189083"/>
              </a:cxn>
              <a:cxn ang="0">
                <a:pos x="176360" y="402830"/>
              </a:cxn>
              <a:cxn ang="0">
                <a:pos x="385532" y="402830"/>
              </a:cxn>
              <a:cxn ang="0">
                <a:pos x="430647" y="295956"/>
              </a:cxn>
              <a:cxn ang="0">
                <a:pos x="352721" y="254851"/>
              </a:cxn>
              <a:cxn ang="0">
                <a:pos x="340416" y="353503"/>
              </a:cxn>
              <a:cxn ang="0">
                <a:pos x="282997" y="378166"/>
              </a:cxn>
              <a:cxn ang="0">
                <a:pos x="225577" y="353503"/>
              </a:cxn>
              <a:cxn ang="0">
                <a:pos x="225577" y="238409"/>
              </a:cxn>
              <a:cxn ang="0">
                <a:pos x="282997" y="213746"/>
              </a:cxn>
              <a:cxn ang="0">
                <a:pos x="299402" y="246630"/>
              </a:cxn>
              <a:cxn ang="0">
                <a:pos x="246084" y="258962"/>
              </a:cxn>
              <a:cxn ang="0">
                <a:pos x="229678" y="295956"/>
              </a:cxn>
              <a:cxn ang="0">
                <a:pos x="282997" y="349393"/>
              </a:cxn>
              <a:cxn ang="0">
                <a:pos x="319909" y="332951"/>
              </a:cxn>
              <a:cxn ang="0">
                <a:pos x="332213" y="279514"/>
              </a:cxn>
              <a:cxn ang="0">
                <a:pos x="266591" y="312398"/>
              </a:cxn>
              <a:cxn ang="0">
                <a:pos x="299402" y="246630"/>
              </a:cxn>
              <a:cxn ang="0">
                <a:pos x="479864" y="41105"/>
              </a:cxn>
              <a:cxn ang="0">
                <a:pos x="434749" y="123315"/>
              </a:cxn>
              <a:cxn ang="0">
                <a:pos x="479864" y="41105"/>
              </a:cxn>
              <a:cxn ang="0">
                <a:pos x="504473" y="90431"/>
              </a:cxn>
              <a:cxn ang="0">
                <a:pos x="483966" y="152088"/>
              </a:cxn>
              <a:cxn ang="0">
                <a:pos x="504473" y="90431"/>
              </a:cxn>
            </a:cxnLst>
            <a:rect l="0" t="0" r="0" b="0"/>
            <a:pathLst>
              <a:path w="140" h="141">
                <a:moveTo>
                  <a:pt x="98" y="20"/>
                </a:moveTo>
                <a:cubicBezTo>
                  <a:pt x="116" y="2"/>
                  <a:pt x="116" y="2"/>
                  <a:pt x="116" y="2"/>
                </a:cubicBezTo>
                <a:cubicBezTo>
                  <a:pt x="118" y="0"/>
                  <a:pt x="120" y="0"/>
                  <a:pt x="121" y="2"/>
                </a:cubicBezTo>
                <a:cubicBezTo>
                  <a:pt x="121" y="2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2" y="3"/>
                  <a:pt x="122" y="3"/>
                  <a:pt x="122" y="3"/>
                </a:cubicBezTo>
                <a:cubicBezTo>
                  <a:pt x="125" y="16"/>
                  <a:pt x="125" y="16"/>
                  <a:pt x="125" y="16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9"/>
                  <a:pt x="139" y="19"/>
                  <a:pt x="139" y="20"/>
                </a:cubicBezTo>
                <a:cubicBezTo>
                  <a:pt x="140" y="21"/>
                  <a:pt x="140" y="23"/>
                  <a:pt x="139" y="25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3"/>
                  <a:pt x="119" y="44"/>
                  <a:pt x="118" y="43"/>
                </a:cubicBezTo>
                <a:cubicBezTo>
                  <a:pt x="108" y="41"/>
                  <a:pt x="108" y="41"/>
                  <a:pt x="108" y="41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8" y="53"/>
                  <a:pt x="112" y="62"/>
                  <a:pt x="112" y="72"/>
                </a:cubicBezTo>
                <a:cubicBezTo>
                  <a:pt x="112" y="84"/>
                  <a:pt x="107" y="95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1" y="110"/>
                  <a:pt x="81" y="115"/>
                  <a:pt x="69" y="115"/>
                </a:cubicBezTo>
                <a:cubicBezTo>
                  <a:pt x="57" y="115"/>
                  <a:pt x="46" y="110"/>
                  <a:pt x="39" y="102"/>
                </a:cubicBezTo>
                <a:cubicBezTo>
                  <a:pt x="31" y="95"/>
                  <a:pt x="26" y="84"/>
                  <a:pt x="26" y="72"/>
                </a:cubicBezTo>
                <a:cubicBezTo>
                  <a:pt x="26" y="60"/>
                  <a:pt x="31" y="50"/>
                  <a:pt x="39" y="42"/>
                </a:cubicBezTo>
                <a:cubicBezTo>
                  <a:pt x="46" y="34"/>
                  <a:pt x="57" y="29"/>
                  <a:pt x="69" y="29"/>
                </a:cubicBezTo>
                <a:cubicBezTo>
                  <a:pt x="79" y="29"/>
                  <a:pt x="88" y="33"/>
                  <a:pt x="95" y="38"/>
                </a:cubicBezTo>
                <a:cubicBezTo>
                  <a:pt x="100" y="33"/>
                  <a:pt x="100" y="33"/>
                  <a:pt x="100" y="33"/>
                </a:cubicBezTo>
                <a:cubicBezTo>
                  <a:pt x="98" y="23"/>
                  <a:pt x="98" y="23"/>
                  <a:pt x="98" y="23"/>
                </a:cubicBezTo>
                <a:cubicBezTo>
                  <a:pt x="97" y="22"/>
                  <a:pt x="98" y="21"/>
                  <a:pt x="98" y="20"/>
                </a:cubicBezTo>
                <a:close/>
                <a:moveTo>
                  <a:pt x="124" y="55"/>
                </a:moveTo>
                <a:cubicBezTo>
                  <a:pt x="124" y="55"/>
                  <a:pt x="124" y="55"/>
                  <a:pt x="124" y="55"/>
                </a:cubicBezTo>
                <a:cubicBezTo>
                  <a:pt x="124" y="52"/>
                  <a:pt x="125" y="49"/>
                  <a:pt x="128" y="48"/>
                </a:cubicBezTo>
                <a:cubicBezTo>
                  <a:pt x="131" y="47"/>
                  <a:pt x="134" y="49"/>
                  <a:pt x="135" y="52"/>
                </a:cubicBezTo>
                <a:cubicBezTo>
                  <a:pt x="136" y="55"/>
                  <a:pt x="137" y="58"/>
                  <a:pt x="137" y="62"/>
                </a:cubicBezTo>
                <a:cubicBezTo>
                  <a:pt x="138" y="65"/>
                  <a:pt x="138" y="69"/>
                  <a:pt x="138" y="72"/>
                </a:cubicBezTo>
                <a:cubicBezTo>
                  <a:pt x="138" y="91"/>
                  <a:pt x="130" y="108"/>
                  <a:pt x="118" y="121"/>
                </a:cubicBezTo>
                <a:cubicBezTo>
                  <a:pt x="105" y="133"/>
                  <a:pt x="88" y="141"/>
                  <a:pt x="69" y="141"/>
                </a:cubicBezTo>
                <a:cubicBezTo>
                  <a:pt x="50" y="141"/>
                  <a:pt x="33" y="133"/>
                  <a:pt x="20" y="121"/>
                </a:cubicBezTo>
                <a:cubicBezTo>
                  <a:pt x="8" y="108"/>
                  <a:pt x="0" y="91"/>
                  <a:pt x="0" y="72"/>
                </a:cubicBezTo>
                <a:cubicBezTo>
                  <a:pt x="0" y="53"/>
                  <a:pt x="8" y="36"/>
                  <a:pt x="20" y="23"/>
                </a:cubicBezTo>
                <a:cubicBezTo>
                  <a:pt x="33" y="11"/>
                  <a:pt x="50" y="3"/>
                  <a:pt x="69" y="3"/>
                </a:cubicBezTo>
                <a:cubicBezTo>
                  <a:pt x="72" y="3"/>
                  <a:pt x="76" y="3"/>
                  <a:pt x="79" y="4"/>
                </a:cubicBezTo>
                <a:cubicBezTo>
                  <a:pt x="82" y="4"/>
                  <a:pt x="86" y="5"/>
                  <a:pt x="89" y="6"/>
                </a:cubicBezTo>
                <a:cubicBezTo>
                  <a:pt x="92" y="7"/>
                  <a:pt x="93" y="10"/>
                  <a:pt x="93" y="13"/>
                </a:cubicBezTo>
                <a:cubicBezTo>
                  <a:pt x="92" y="16"/>
                  <a:pt x="89" y="17"/>
                  <a:pt x="86" y="16"/>
                </a:cubicBezTo>
                <a:cubicBezTo>
                  <a:pt x="83" y="16"/>
                  <a:pt x="80" y="15"/>
                  <a:pt x="77" y="15"/>
                </a:cubicBezTo>
                <a:cubicBezTo>
                  <a:pt x="75" y="14"/>
                  <a:pt x="72" y="14"/>
                  <a:pt x="69" y="14"/>
                </a:cubicBezTo>
                <a:cubicBezTo>
                  <a:pt x="53" y="14"/>
                  <a:pt x="38" y="21"/>
                  <a:pt x="28" y="31"/>
                </a:cubicBezTo>
                <a:cubicBezTo>
                  <a:pt x="17" y="42"/>
                  <a:pt x="11" y="56"/>
                  <a:pt x="11" y="72"/>
                </a:cubicBezTo>
                <a:cubicBezTo>
                  <a:pt x="11" y="88"/>
                  <a:pt x="17" y="103"/>
                  <a:pt x="28" y="113"/>
                </a:cubicBezTo>
                <a:cubicBezTo>
                  <a:pt x="38" y="124"/>
                  <a:pt x="53" y="130"/>
                  <a:pt x="69" y="130"/>
                </a:cubicBezTo>
                <a:cubicBezTo>
                  <a:pt x="85" y="130"/>
                  <a:pt x="99" y="124"/>
                  <a:pt x="110" y="113"/>
                </a:cubicBezTo>
                <a:cubicBezTo>
                  <a:pt x="120" y="103"/>
                  <a:pt x="127" y="88"/>
                  <a:pt x="127" y="72"/>
                </a:cubicBezTo>
                <a:cubicBezTo>
                  <a:pt x="127" y="69"/>
                  <a:pt x="127" y="66"/>
                  <a:pt x="126" y="64"/>
                </a:cubicBezTo>
                <a:cubicBezTo>
                  <a:pt x="126" y="61"/>
                  <a:pt x="125" y="58"/>
                  <a:pt x="124" y="55"/>
                </a:cubicBezTo>
                <a:close/>
                <a:moveTo>
                  <a:pt x="69" y="52"/>
                </a:moveTo>
                <a:cubicBezTo>
                  <a:pt x="69" y="52"/>
                  <a:pt x="69" y="52"/>
                  <a:pt x="69" y="52"/>
                </a:cubicBezTo>
                <a:cubicBezTo>
                  <a:pt x="72" y="52"/>
                  <a:pt x="76" y="53"/>
                  <a:pt x="78" y="55"/>
                </a:cubicBezTo>
                <a:cubicBezTo>
                  <a:pt x="90" y="43"/>
                  <a:pt x="90" y="43"/>
                  <a:pt x="90" y="43"/>
                </a:cubicBezTo>
                <a:cubicBezTo>
                  <a:pt x="84" y="38"/>
                  <a:pt x="77" y="36"/>
                  <a:pt x="69" y="36"/>
                </a:cubicBezTo>
                <a:cubicBezTo>
                  <a:pt x="59" y="36"/>
                  <a:pt x="50" y="40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37" y="53"/>
                  <a:pt x="33" y="62"/>
                  <a:pt x="33" y="72"/>
                </a:cubicBezTo>
                <a:cubicBezTo>
                  <a:pt x="33" y="82"/>
                  <a:pt x="37" y="91"/>
                  <a:pt x="43" y="98"/>
                </a:cubicBezTo>
                <a:cubicBezTo>
                  <a:pt x="50" y="104"/>
                  <a:pt x="59" y="108"/>
                  <a:pt x="69" y="108"/>
                </a:cubicBezTo>
                <a:cubicBezTo>
                  <a:pt x="79" y="108"/>
                  <a:pt x="88" y="104"/>
                  <a:pt x="94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101" y="91"/>
                  <a:pt x="105" y="82"/>
                  <a:pt x="105" y="72"/>
                </a:cubicBezTo>
                <a:cubicBezTo>
                  <a:pt x="105" y="64"/>
                  <a:pt x="103" y="57"/>
                  <a:pt x="98" y="51"/>
                </a:cubicBezTo>
                <a:cubicBezTo>
                  <a:pt x="86" y="62"/>
                  <a:pt x="86" y="62"/>
                  <a:pt x="86" y="62"/>
                </a:cubicBezTo>
                <a:cubicBezTo>
                  <a:pt x="88" y="65"/>
                  <a:pt x="89" y="69"/>
                  <a:pt x="89" y="72"/>
                </a:cubicBezTo>
                <a:cubicBezTo>
                  <a:pt x="89" y="77"/>
                  <a:pt x="86" y="82"/>
                  <a:pt x="83" y="86"/>
                </a:cubicBezTo>
                <a:cubicBezTo>
                  <a:pt x="83" y="86"/>
                  <a:pt x="83" y="86"/>
                  <a:pt x="83" y="86"/>
                </a:cubicBezTo>
                <a:cubicBezTo>
                  <a:pt x="79" y="90"/>
                  <a:pt x="74" y="92"/>
                  <a:pt x="69" y="92"/>
                </a:cubicBezTo>
                <a:cubicBezTo>
                  <a:pt x="63" y="92"/>
                  <a:pt x="59" y="90"/>
                  <a:pt x="5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1" y="82"/>
                  <a:pt x="49" y="78"/>
                  <a:pt x="49" y="72"/>
                </a:cubicBezTo>
                <a:cubicBezTo>
                  <a:pt x="49" y="67"/>
                  <a:pt x="51" y="62"/>
                  <a:pt x="55" y="58"/>
                </a:cubicBezTo>
                <a:cubicBezTo>
                  <a:pt x="55" y="58"/>
                  <a:pt x="55" y="58"/>
                  <a:pt x="55" y="58"/>
                </a:cubicBezTo>
                <a:cubicBezTo>
                  <a:pt x="59" y="55"/>
                  <a:pt x="63" y="52"/>
                  <a:pt x="69" y="52"/>
                </a:cubicBezTo>
                <a:close/>
                <a:moveTo>
                  <a:pt x="73" y="60"/>
                </a:moveTo>
                <a:cubicBezTo>
                  <a:pt x="73" y="60"/>
                  <a:pt x="73" y="60"/>
                  <a:pt x="73" y="60"/>
                </a:cubicBezTo>
                <a:cubicBezTo>
                  <a:pt x="72" y="59"/>
                  <a:pt x="71" y="59"/>
                  <a:pt x="69" y="59"/>
                </a:cubicBezTo>
                <a:cubicBezTo>
                  <a:pt x="65" y="59"/>
                  <a:pt x="62" y="60"/>
                  <a:pt x="60" y="63"/>
                </a:cubicBezTo>
                <a:cubicBezTo>
                  <a:pt x="60" y="63"/>
                  <a:pt x="60" y="63"/>
                  <a:pt x="60" y="63"/>
                </a:cubicBezTo>
                <a:cubicBezTo>
                  <a:pt x="57" y="65"/>
                  <a:pt x="56" y="68"/>
                  <a:pt x="56" y="72"/>
                </a:cubicBezTo>
                <a:cubicBezTo>
                  <a:pt x="56" y="76"/>
                  <a:pt x="57" y="79"/>
                  <a:pt x="60" y="81"/>
                </a:cubicBezTo>
                <a:cubicBezTo>
                  <a:pt x="62" y="84"/>
                  <a:pt x="65" y="85"/>
                  <a:pt x="69" y="85"/>
                </a:cubicBezTo>
                <a:cubicBezTo>
                  <a:pt x="73" y="85"/>
                  <a:pt x="76" y="84"/>
                  <a:pt x="78" y="81"/>
                </a:cubicBezTo>
                <a:cubicBezTo>
                  <a:pt x="78" y="81"/>
                  <a:pt x="78" y="81"/>
                  <a:pt x="78" y="81"/>
                </a:cubicBezTo>
                <a:cubicBezTo>
                  <a:pt x="81" y="79"/>
                  <a:pt x="82" y="76"/>
                  <a:pt x="82" y="72"/>
                </a:cubicBezTo>
                <a:cubicBezTo>
                  <a:pt x="82" y="70"/>
                  <a:pt x="82" y="69"/>
                  <a:pt x="81" y="68"/>
                </a:cubicBezTo>
                <a:cubicBezTo>
                  <a:pt x="73" y="76"/>
                  <a:pt x="73" y="76"/>
                  <a:pt x="73" y="76"/>
                </a:cubicBezTo>
                <a:cubicBezTo>
                  <a:pt x="71" y="78"/>
                  <a:pt x="67" y="78"/>
                  <a:pt x="65" y="76"/>
                </a:cubicBezTo>
                <a:cubicBezTo>
                  <a:pt x="63" y="74"/>
                  <a:pt x="63" y="70"/>
                  <a:pt x="65" y="68"/>
                </a:cubicBezTo>
                <a:cubicBezTo>
                  <a:pt x="73" y="60"/>
                  <a:pt x="73" y="60"/>
                  <a:pt x="73" y="60"/>
                </a:cubicBezTo>
                <a:close/>
                <a:moveTo>
                  <a:pt x="117" y="10"/>
                </a:moveTo>
                <a:cubicBezTo>
                  <a:pt x="117" y="10"/>
                  <a:pt x="117" y="10"/>
                  <a:pt x="117" y="10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6" y="30"/>
                  <a:pt x="106" y="30"/>
                  <a:pt x="106" y="30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0"/>
                  <a:pt x="117" y="10"/>
                  <a:pt x="117" y="10"/>
                </a:cubicBezTo>
                <a:close/>
                <a:moveTo>
                  <a:pt x="123" y="22"/>
                </a:moveTo>
                <a:cubicBezTo>
                  <a:pt x="123" y="22"/>
                  <a:pt x="123" y="22"/>
                  <a:pt x="123" y="2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3" y="22"/>
                  <a:pt x="123" y="22"/>
                  <a:pt x="123" y="2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lstStyle/>
          <a:p>
            <a:endParaRPr lang="zh-CN" altLang="en-US" sz="2160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9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0_自定义设计方案">
  <a:themeElements>
    <a:clrScheme name="自定义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4CB"/>
      </a:accent1>
      <a:accent2>
        <a:srgbClr val="00B4CB"/>
      </a:accent2>
      <a:accent3>
        <a:srgbClr val="00B4CB"/>
      </a:accent3>
      <a:accent4>
        <a:srgbClr val="00B4CB"/>
      </a:accent4>
      <a:accent5>
        <a:srgbClr val="00B4CB"/>
      </a:accent5>
      <a:accent6>
        <a:srgbClr val="00B4CB"/>
      </a:accent6>
      <a:hlink>
        <a:srgbClr val="00B4CB"/>
      </a:hlink>
      <a:folHlink>
        <a:srgbClr val="00B4C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5400">
          <a:solidFill>
            <a:srgbClr val="FBC9C8"/>
          </a:solidFill>
        </a:ln>
      </a:spPr>
      <a:bodyPr rtlCol="0" anchor="ctr"/>
      <a:lstStyle>
        <a:defPPr algn="ctr" defTabSz="963930" fontAlgn="auto">
          <a:spcBef>
            <a:spcPts val="0"/>
          </a:spcBef>
          <a:spcAft>
            <a:spcPts val="0"/>
          </a:spcAft>
          <a:defRPr sz="1900">
            <a:solidFill>
              <a:prstClr val="white"/>
            </a:solidFill>
            <a:latin typeface="Arial" panose="020B0604020202020204" pitchFamily="34" charset="0"/>
            <a:ea typeface="微软雅黑" panose="020B050302020402020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自定义设计方案">
  <a:themeElements>
    <a:clrScheme name="自定义 583">
      <a:dk1>
        <a:sysClr val="windowText" lastClr="000000"/>
      </a:dk1>
      <a:lt1>
        <a:sysClr val="window" lastClr="FFFFFF"/>
      </a:lt1>
      <a:dk2>
        <a:srgbClr val="DEC8AD"/>
      </a:dk2>
      <a:lt2>
        <a:srgbClr val="E7E6E6"/>
      </a:lt2>
      <a:accent1>
        <a:srgbClr val="569582"/>
      </a:accent1>
      <a:accent2>
        <a:srgbClr val="DEC8AD"/>
      </a:accent2>
      <a:accent3>
        <a:srgbClr val="569582"/>
      </a:accent3>
      <a:accent4>
        <a:srgbClr val="DEC8AD"/>
      </a:accent4>
      <a:accent5>
        <a:srgbClr val="569582"/>
      </a:accent5>
      <a:accent6>
        <a:srgbClr val="DEC8AD"/>
      </a:accent6>
      <a:hlink>
        <a:srgbClr val="569582"/>
      </a:hlink>
      <a:folHlink>
        <a:srgbClr val="DEC8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千图网海量PPT模板www.58pic.com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包图主题2">
  <a:themeElements>
    <a:clrScheme name="自定义 2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57070"/>
      </a:accent1>
      <a:accent2>
        <a:srgbClr val="22374C"/>
      </a:accent2>
      <a:accent3>
        <a:srgbClr val="757070"/>
      </a:accent3>
      <a:accent4>
        <a:srgbClr val="22374C"/>
      </a:accent4>
      <a:accent5>
        <a:srgbClr val="757070"/>
      </a:accent5>
      <a:accent6>
        <a:srgbClr val="22374C"/>
      </a:accent6>
      <a:hlink>
        <a:srgbClr val="757070"/>
      </a:hlink>
      <a:folHlink>
        <a:srgbClr val="22374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1851</Words>
  <Application>Microsoft Office PowerPoint</Application>
  <PresentationFormat>宽屏</PresentationFormat>
  <Paragraphs>316</Paragraphs>
  <Slides>25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9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Campton Light</vt:lpstr>
      <vt:lpstr>FontAwesome</vt:lpstr>
      <vt:lpstr>等线</vt:lpstr>
      <vt:lpstr>方正尚酷简体</vt:lpstr>
      <vt:lpstr>方正小标宋简体</vt:lpstr>
      <vt:lpstr>方正姚体</vt:lpstr>
      <vt:lpstr>仿宋</vt:lpstr>
      <vt:lpstr>华文楷体</vt:lpstr>
      <vt:lpstr>锐字逼格青春粗黑体简2.0</vt:lpstr>
      <vt:lpstr>微软雅黑</vt:lpstr>
      <vt:lpstr>Arial</vt:lpstr>
      <vt:lpstr>Calibri</vt:lpstr>
      <vt:lpstr>Calibri Light</vt:lpstr>
      <vt:lpstr>Impact</vt:lpstr>
      <vt:lpstr>Montserrat ExtraLight</vt:lpstr>
      <vt:lpstr>9_自定义设计方案</vt:lpstr>
      <vt:lpstr>自定义设计方案</vt:lpstr>
      <vt:lpstr>40_自定义设计方案</vt:lpstr>
      <vt:lpstr>10_自定义设计方案</vt:lpstr>
      <vt:lpstr>14_自定义设计方案</vt:lpstr>
      <vt:lpstr>千图网海量PPT模板www.58pic.com</vt:lpstr>
      <vt:lpstr>Специальное оформление</vt:lpstr>
      <vt:lpstr>2_Office 主题</vt:lpstr>
      <vt:lpstr>9_包图主题2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吃猫的鱼</dc:creator>
  <cp:lastModifiedBy>冯 东昊</cp:lastModifiedBy>
  <cp:revision>198</cp:revision>
  <dcterms:created xsi:type="dcterms:W3CDTF">1900-01-01T00:00:00Z</dcterms:created>
  <dcterms:modified xsi:type="dcterms:W3CDTF">2021-09-21T14:22:12Z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2052-10.8.0.6058</vt:lpwstr>
  </property>
</Properties>
</file>